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887" r:id="rId1"/>
  </p:sldMasterIdLst>
  <p:notesMasterIdLst>
    <p:notesMasterId r:id="rId24"/>
  </p:notesMasterIdLst>
  <p:sldIdLst>
    <p:sldId id="256" r:id="rId2"/>
    <p:sldId id="281" r:id="rId3"/>
    <p:sldId id="257" r:id="rId4"/>
    <p:sldId id="269" r:id="rId5"/>
    <p:sldId id="273" r:id="rId6"/>
    <p:sldId id="258" r:id="rId7"/>
    <p:sldId id="268" r:id="rId8"/>
    <p:sldId id="265" r:id="rId9"/>
    <p:sldId id="283" r:id="rId10"/>
    <p:sldId id="284" r:id="rId11"/>
    <p:sldId id="285" r:id="rId12"/>
    <p:sldId id="266" r:id="rId13"/>
    <p:sldId id="267" r:id="rId14"/>
    <p:sldId id="282" r:id="rId15"/>
    <p:sldId id="286" r:id="rId16"/>
    <p:sldId id="264" r:id="rId17"/>
    <p:sldId id="272" r:id="rId18"/>
    <p:sldId id="270" r:id="rId19"/>
    <p:sldId id="271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8"/>
    <p:restoredTop sz="96355" autoAdjust="0"/>
  </p:normalViewPr>
  <p:slideViewPr>
    <p:cSldViewPr snapToGrid="0" snapToObjects="1">
      <p:cViewPr>
        <p:scale>
          <a:sx n="129" d="100"/>
          <a:sy n="129" d="100"/>
        </p:scale>
        <p:origin x="288" y="62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-6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4EB5-ADB4-494D-A1A2-EAD2F401E202}" type="datetimeFigureOut">
              <a:rPr lang="en-US" smtClean="0"/>
              <a:t>11/13/15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409B0-6222-8C4C-AD9F-378E0A3AA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6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409B0-6222-8C4C-AD9F-378E0A3AA0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5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I’m</a:t>
            </a:r>
            <a:r>
              <a:rPr lang="en-US" baseline="0" dirty="0" smtClean="0"/>
              <a:t> a Web Programmer. I started with ColdFusion and Microsoft’s original ASP in 90’s. Then it was mostly PHP from version 3 to 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409B0-6222-8C4C-AD9F-378E0A3AA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409B0-6222-8C4C-AD9F-378E0A3AA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86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409B0-6222-8C4C-AD9F-378E0A3AA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1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409B0-6222-8C4C-AD9F-378E0A3AA0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75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92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307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54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8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dirty="0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dirty="0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4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2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65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1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0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48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6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4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63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43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8721041" y="3225298"/>
            <a:ext cx="3859794" cy="304799"/>
          </a:xfrm>
        </p:spPr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22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88" r:id="rId1"/>
    <p:sldLayoutId id="2147484889" r:id="rId2"/>
    <p:sldLayoutId id="2147484890" r:id="rId3"/>
    <p:sldLayoutId id="2147484891" r:id="rId4"/>
    <p:sldLayoutId id="2147484892" r:id="rId5"/>
    <p:sldLayoutId id="2147484893" r:id="rId6"/>
    <p:sldLayoutId id="2147484894" r:id="rId7"/>
    <p:sldLayoutId id="2147484895" r:id="rId8"/>
    <p:sldLayoutId id="2147484896" r:id="rId9"/>
    <p:sldLayoutId id="2147484897" r:id="rId10"/>
    <p:sldLayoutId id="2147484898" r:id="rId11"/>
    <p:sldLayoutId id="2147484899" r:id="rId12"/>
    <p:sldLayoutId id="2147484900" r:id="rId13"/>
    <p:sldLayoutId id="2147484901" r:id="rId14"/>
    <p:sldLayoutId id="2147484902" r:id="rId15"/>
    <p:sldLayoutId id="2147484903" r:id="rId16"/>
    <p:sldLayoutId id="2147484904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ass-lang.com/" TargetMode="Externa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bungle/irest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leafo.net/lapi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Using Decoupled Libraries</a:t>
            </a:r>
          </a:p>
          <a:p>
            <a:r>
              <a:rPr lang="en-US" cap="none" dirty="0" smtClean="0">
                <a:solidFill>
                  <a:schemeClr val="tx1"/>
                </a:solidFill>
              </a:rPr>
              <a:t>by Aapo Talvensaari @ OpenResty Con 2015</a:t>
            </a:r>
          </a:p>
        </p:txBody>
      </p:sp>
    </p:spTree>
    <p:extLst>
      <p:ext uri="{BB962C8B-B14F-4D97-AF65-F5344CB8AC3E}">
        <p14:creationId xmlns:p14="http://schemas.microsoft.com/office/powerpoint/2010/main" val="86555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46112" y="452719"/>
            <a:ext cx="9403742" cy="5795680"/>
          </a:xfrm>
          <a:prstGeom prst="rect">
            <a:avLst/>
          </a:prstGeom>
          <a:ln w="38100" cap="rnd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216000" tIns="187200" rIns="216000" bIns="18720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context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=(</a:t>
            </a: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...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 </a:t>
            </a: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or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{}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function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include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,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return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compile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)(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c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or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context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end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,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blocks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,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layout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={},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blocks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or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{}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&lt;!DOCTYPE html&gt;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&lt;html lang="]=]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escape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lang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100" dirty="0">
                <a:solidFill>
                  <a:srgbClr val="40A815"/>
                </a:solidFill>
                <a:latin typeface="Menlo-Regular" charset="0"/>
              </a:rPr>
              <a:t>    &lt;meta charset="]=]</a:t>
            </a:r>
            <a:endParaRPr lang="it-IT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it-IT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it-IT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it-IT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it-IT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it-IT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it-IT" sz="1100" dirty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it-IT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it-IT" sz="1100" dirty="0">
                <a:solidFill>
                  <a:srgbClr val="1A846F"/>
                </a:solidFill>
                <a:latin typeface="Menlo-Regular" charset="0"/>
              </a:rPr>
              <a:t>escape</a:t>
            </a:r>
            <a:r>
              <a:rPr lang="it-IT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it-IT" sz="1100" dirty="0">
                <a:solidFill>
                  <a:prstClr val="black"/>
                </a:solidFill>
                <a:latin typeface="Menlo-Regular" charset="0"/>
              </a:rPr>
              <a:t>charset</a:t>
            </a:r>
            <a:r>
              <a:rPr lang="it-IT" sz="11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    &lt;title&gt;]=]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escape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title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    ]=]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 smtClean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 smtClean="0">
                <a:solidFill>
                  <a:srgbClr val="1A846F"/>
                </a:solidFill>
                <a:latin typeface="Menlo-Regular" charset="0"/>
              </a:rPr>
              <a:t>output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100" dirty="0" smtClean="0">
                <a:solidFill>
                  <a:srgbClr val="BE4260"/>
                </a:solidFill>
                <a:latin typeface="Menlo-Regular" charset="0"/>
              </a:rPr>
              <a:t>blocks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 smtClean="0">
                <a:solidFill>
                  <a:srgbClr val="1A846F"/>
                </a:solidFill>
                <a:latin typeface="Menlo-Regular" charset="0"/>
              </a:rPr>
              <a:t>styles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)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blocks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"head_scripts"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include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    &lt;script </a:t>
            </a:r>
            <a:r>
              <a:rPr lang="en-US" sz="1100" dirty="0" smtClean="0">
                <a:solidFill>
                  <a:srgbClr val="40A815"/>
                </a:solidFill>
                <a:latin typeface="Menlo-Regular" charset="0"/>
              </a:rPr>
              <a:t>src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="js/app.js"&gt;&lt;/script&gt;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    ]=]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]=]</a:t>
            </a:r>
            <a:endParaRPr lang="pt-BR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    Everything inside here is outputted as is, eg. {{not evaluated}}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]=]</a:t>
            </a:r>
            <a:endParaRPr lang="en-US" sz="1100" dirty="0">
              <a:solidFill>
                <a:srgbClr val="272822"/>
              </a:solidFill>
              <a:latin typeface="Menlo Bold"/>
              <a:cs typeface="Menlo Bold"/>
            </a:endParaRPr>
          </a:p>
        </p:txBody>
      </p:sp>
    </p:spTree>
    <p:extLst>
      <p:ext uri="{BB962C8B-B14F-4D97-AF65-F5344CB8AC3E}">
        <p14:creationId xmlns:p14="http://schemas.microsoft.com/office/powerpoint/2010/main" val="1492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46112" y="452719"/>
            <a:ext cx="9403742" cy="5795680"/>
          </a:xfrm>
          <a:prstGeom prst="rect">
            <a:avLst/>
          </a:prstGeom>
          <a:ln w="38100" cap="rnd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216000" tIns="187200" rIns="216000" bIns="18720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include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[=[include/header.html]=]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solidFill>
                <a:srgbClr val="40A815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]=]</a:t>
            </a:r>
            <a:endParaRPr lang="pt-BR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include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pt-BR" sz="1100" dirty="0">
                <a:solidFill>
                  <a:prstClr val="black"/>
                </a:solidFill>
                <a:latin typeface="Menlo-Regular" charset="0"/>
              </a:rPr>
              <a:t>concat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({</a:t>
            </a: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"include/navigation"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, </a:t>
            </a:r>
            <a:r>
              <a:rPr lang="pt-BR" sz="1100" dirty="0">
                <a:solidFill>
                  <a:prstClr val="black"/>
                </a:solidFill>
                <a:latin typeface="Menlo-Regular" charset="0"/>
              </a:rPr>
              <a:t>access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pt-BR" sz="1100" dirty="0">
                <a:solidFill>
                  <a:srgbClr val="1A846F"/>
                </a:solidFill>
                <a:latin typeface="Menlo-Regular" charset="0"/>
              </a:rPr>
              <a:t>level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, </a:t>
            </a: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".html"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}, </a:t>
            </a: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"-"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solidFill>
                <a:srgbClr val="40A815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&lt;section id="main"&gt;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    ]=]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output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( 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view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solidFill>
                <a:srgbClr val="40A815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&lt;/section&gt;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]=]</a:t>
            </a:r>
            <a:endParaRPr lang="pt-BR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include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[=[include/footer.html]=]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solidFill>
                <a:srgbClr val="40A815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]=]</a:t>
            </a:r>
            <a:endParaRPr lang="pt-BR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3B33C0"/>
                </a:solidFill>
                <a:latin typeface="Menlo-Regular" charset="0"/>
              </a:rPr>
              <a:t>for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_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, </a:t>
            </a: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script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pt-BR" sz="1100" dirty="0">
                <a:solidFill>
                  <a:srgbClr val="3B33C0"/>
                </a:solidFill>
                <a:latin typeface="Menlo-Regular" charset="0"/>
              </a:rPr>
              <a:t>in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pt-BR" sz="1100" dirty="0">
                <a:solidFill>
                  <a:prstClr val="black"/>
                </a:solidFill>
                <a:latin typeface="Menlo-Regular" charset="0"/>
              </a:rPr>
              <a:t>ipairs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pt-BR" sz="1100" dirty="0">
                <a:solidFill>
                  <a:prstClr val="black"/>
                </a:solidFill>
                <a:latin typeface="Menlo-Regular" charset="0"/>
              </a:rPr>
              <a:t>scripts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) </a:t>
            </a:r>
            <a:r>
              <a:rPr lang="pt-BR" sz="1100" dirty="0">
                <a:solidFill>
                  <a:srgbClr val="3B33C0"/>
                </a:solidFill>
                <a:latin typeface="Menlo-Regular" charset="0"/>
              </a:rPr>
              <a:t>do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r>
              <a:rPr lang="hr-HR" sz="1100" dirty="0">
                <a:solidFill>
                  <a:srgbClr val="40A815"/>
                </a:solidFill>
                <a:latin typeface="Menlo-Regular" charset="0"/>
              </a:rPr>
              <a:t>    &lt;script src="]=]</a:t>
            </a:r>
            <a:endParaRPr lang="hr-HR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escape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script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"&gt;&lt;/script&gt;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]=]</a:t>
            </a:r>
            <a:endParaRPr lang="pt-BR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3B33C0"/>
                </a:solidFill>
                <a:latin typeface="Menlo-Regular" charset="0"/>
              </a:rPr>
              <a:t>end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pt-BR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pt-BR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pt-BR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pt-BR" sz="1100" dirty="0" smtClean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pt-BR" sz="1100" dirty="0" smtClean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pt-BR" sz="1100" dirty="0" smtClean="0">
                <a:solidFill>
                  <a:srgbClr val="1A846F"/>
                </a:solidFill>
                <a:latin typeface="Menlo-Regular" charset="0"/>
              </a:rPr>
              <a:t>output</a:t>
            </a:r>
            <a:r>
              <a:rPr lang="pt-BR" sz="1100" dirty="0" smtClean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pt-BR" sz="1100" dirty="0" smtClean="0">
                <a:solidFill>
                  <a:srgbClr val="BE4260"/>
                </a:solidFill>
                <a:latin typeface="Menlo-Regular" charset="0"/>
              </a:rPr>
              <a:t>blocks</a:t>
            </a:r>
            <a:r>
              <a:rPr lang="pt-BR" sz="1100" dirty="0" smtClean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pt-BR" sz="1100" dirty="0" smtClean="0">
                <a:solidFill>
                  <a:srgbClr val="1A846F"/>
                </a:solidFill>
                <a:latin typeface="Menlo-Regular" charset="0"/>
              </a:rPr>
              <a:t>head_scripts</a:t>
            </a:r>
            <a:r>
              <a:rPr lang="pt-BR" sz="1100" dirty="0" smtClean="0">
                <a:solidFill>
                  <a:srgbClr val="808080"/>
                </a:solidFill>
                <a:latin typeface="Menlo-Regular" charset="0"/>
              </a:rPr>
              <a:t>)</a:t>
            </a:r>
            <a:endParaRPr lang="pt-BR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[#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+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]=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[=[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dirty="0">
              <a:solidFill>
                <a:srgbClr val="40A815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&lt;/html&gt;]=]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900" dirty="0">
                <a:solidFill>
                  <a:srgbClr val="3B33C0"/>
                </a:solidFill>
                <a:latin typeface="Menlo-Regular" charset="0"/>
              </a:rPr>
              <a:t>return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900" dirty="0">
                <a:solidFill>
                  <a:srgbClr val="BE4260"/>
                </a:solidFill>
                <a:latin typeface="Menlo-Regular" charset="0"/>
              </a:rPr>
              <a:t>layout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900" dirty="0">
                <a:solidFill>
                  <a:srgbClr val="3B33C0"/>
                </a:solidFill>
                <a:latin typeface="Menlo-Regular" charset="0"/>
              </a:rPr>
              <a:t>and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900" dirty="0">
                <a:solidFill>
                  <a:srgbClr val="BE4260"/>
                </a:solidFill>
                <a:latin typeface="Menlo-Regular" charset="0"/>
              </a:rPr>
              <a:t>include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900" dirty="0">
                <a:solidFill>
                  <a:srgbClr val="BE4260"/>
                </a:solidFill>
                <a:latin typeface="Menlo-Regular" charset="0"/>
              </a:rPr>
              <a:t>layout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,</a:t>
            </a:r>
            <a:r>
              <a:rPr lang="en-US" sz="900" dirty="0">
                <a:solidFill>
                  <a:prstClr val="black"/>
                </a:solidFill>
                <a:latin typeface="Menlo-Regular" charset="0"/>
              </a:rPr>
              <a:t>setmetatable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({</a:t>
            </a:r>
            <a:r>
              <a:rPr lang="en-US" sz="900" dirty="0">
                <a:solidFill>
                  <a:srgbClr val="1A846F"/>
                </a:solidFill>
                <a:latin typeface="Menlo-Regular" charset="0"/>
              </a:rPr>
              <a:t>view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=</a:t>
            </a:r>
            <a:r>
              <a:rPr lang="en-US" sz="900" dirty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900" dirty="0">
                <a:solidFill>
                  <a:srgbClr val="1A846F"/>
                </a:solidFill>
                <a:latin typeface="Menlo-Regular" charset="0"/>
              </a:rPr>
              <a:t>concat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9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),</a:t>
            </a:r>
            <a:r>
              <a:rPr lang="en-US" sz="900" dirty="0">
                <a:solidFill>
                  <a:srgbClr val="1A846F"/>
                </a:solidFill>
                <a:latin typeface="Menlo-Regular" charset="0"/>
              </a:rPr>
              <a:t>blocks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=</a:t>
            </a:r>
            <a:r>
              <a:rPr lang="en-US" sz="900" dirty="0">
                <a:solidFill>
                  <a:srgbClr val="BE4260"/>
                </a:solidFill>
                <a:latin typeface="Menlo-Regular" charset="0"/>
              </a:rPr>
              <a:t>blocks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},{</a:t>
            </a:r>
            <a:r>
              <a:rPr lang="en-US" sz="900" dirty="0">
                <a:solidFill>
                  <a:srgbClr val="1A846F"/>
                </a:solidFill>
                <a:latin typeface="Menlo-Regular" charset="0"/>
              </a:rPr>
              <a:t>__index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=</a:t>
            </a:r>
            <a:r>
              <a:rPr lang="en-US" sz="900" dirty="0">
                <a:solidFill>
                  <a:prstClr val="black"/>
                </a:solidFill>
                <a:latin typeface="Menlo-Regular" charset="0"/>
              </a:rPr>
              <a:t>context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})) </a:t>
            </a:r>
            <a:r>
              <a:rPr lang="en-US" sz="900" dirty="0">
                <a:solidFill>
                  <a:srgbClr val="3B33C0"/>
                </a:solidFill>
                <a:latin typeface="Menlo-Regular" charset="0"/>
              </a:rPr>
              <a:t>or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900" dirty="0">
                <a:solidFill>
                  <a:prstClr val="black"/>
                </a:solidFill>
                <a:latin typeface="Menlo-Regular" charset="0"/>
              </a:rPr>
              <a:t>template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900" dirty="0">
                <a:solidFill>
                  <a:srgbClr val="1A846F"/>
                </a:solidFill>
                <a:latin typeface="Menlo-Regular" charset="0"/>
              </a:rPr>
              <a:t>concat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900" dirty="0">
                <a:solidFill>
                  <a:srgbClr val="BE4260"/>
                </a:solidFill>
                <a:latin typeface="Menlo-Regular" charset="0"/>
              </a:rPr>
              <a:t>___</a:t>
            </a:r>
            <a:r>
              <a:rPr lang="en-US" sz="900" dirty="0">
                <a:solidFill>
                  <a:srgbClr val="808080"/>
                </a:solidFill>
                <a:latin typeface="Menlo-Regular" charset="0"/>
              </a:rPr>
              <a:t>)</a:t>
            </a:r>
            <a:endParaRPr lang="en-US" sz="900" dirty="0">
              <a:solidFill>
                <a:srgbClr val="272822"/>
              </a:solidFill>
              <a:latin typeface="Menlo Bold"/>
              <a:cs typeface="Menlo Bold"/>
            </a:endParaRPr>
          </a:p>
        </p:txBody>
      </p:sp>
    </p:spTree>
    <p:extLst>
      <p:ext uri="{BB962C8B-B14F-4D97-AF65-F5344CB8AC3E}">
        <p14:creationId xmlns:p14="http://schemas.microsoft.com/office/powerpoint/2010/main" val="102344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and Filtering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lua-resty-validation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Both Validation and Filtering</a:t>
            </a:r>
          </a:p>
          <a:p>
            <a:r>
              <a:rPr lang="en-US" dirty="0"/>
              <a:t>Validation and Filter Chaining</a:t>
            </a:r>
          </a:p>
          <a:p>
            <a:r>
              <a:rPr lang="en-US" dirty="0"/>
              <a:t>Reusable Validators</a:t>
            </a:r>
            <a:br>
              <a:rPr lang="en-US" dirty="0"/>
            </a:br>
            <a:r>
              <a:rPr lang="en-US" sz="1100" dirty="0"/>
              <a:t>(Define Once, Use in Many Places)</a:t>
            </a:r>
          </a:p>
          <a:p>
            <a:r>
              <a:rPr lang="en-US" dirty="0" smtClean="0"/>
              <a:t>Automatic Conditional Validators</a:t>
            </a:r>
          </a:p>
          <a:p>
            <a:r>
              <a:rPr lang="en-US" dirty="0" smtClean="0"/>
              <a:t>Group </a:t>
            </a:r>
            <a:r>
              <a:rPr lang="en-US" dirty="0"/>
              <a:t>Validators and Filters</a:t>
            </a:r>
          </a:p>
          <a:p>
            <a:r>
              <a:rPr lang="en-US" dirty="0"/>
              <a:t>Easy to Extend</a:t>
            </a:r>
          </a:p>
          <a:p>
            <a:r>
              <a:rPr lang="en-US" dirty="0"/>
              <a:t>Report Errors in Frontend, JSON Friendly</a:t>
            </a:r>
          </a:p>
          <a:p>
            <a:r>
              <a:rPr lang="en-US" dirty="0"/>
              <a:t>Send Data to Backend</a:t>
            </a:r>
          </a:p>
          <a:p>
            <a:r>
              <a:rPr lang="en-US" dirty="0"/>
              <a:t>Stop Validators</a:t>
            </a:r>
            <a:br>
              <a:rPr lang="en-US" dirty="0"/>
            </a:br>
            <a:r>
              <a:rPr lang="en-US" sz="1100" dirty="0"/>
              <a:t>(e.g. </a:t>
            </a:r>
            <a:r>
              <a:rPr lang="en-US" sz="1100" dirty="0" smtClean="0"/>
              <a:t>optional)</a:t>
            </a:r>
            <a:endParaRPr lang="en-US" sz="11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5654493" y="2056093"/>
            <a:ext cx="4396341" cy="4200244"/>
          </a:xfrm>
          <a:prstGeom prst="rect">
            <a:avLst/>
          </a:prstGeom>
          <a:ln w="38100" cap="rnd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216000" tIns="187200" rIns="216000" bIns="18720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    = </a:t>
            </a:r>
            <a:r>
              <a:rPr lang="en-US" sz="1100" dirty="0">
                <a:solidFill>
                  <a:prstClr val="black"/>
                </a:solidFill>
                <a:latin typeface="Menlo-Regular" charset="0"/>
              </a:rPr>
              <a:t>require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"</a:t>
            </a:r>
            <a:r>
              <a:rPr lang="en-US" sz="1100" dirty="0" smtClean="0">
                <a:solidFill>
                  <a:srgbClr val="40A815"/>
                </a:solidFill>
                <a:latin typeface="Menlo-Regular" charset="0"/>
              </a:rPr>
              <a:t>resty.validation”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validate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=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nick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   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string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trim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100" dirty="0">
                <a:solidFill>
                  <a:srgbClr val="146FBD"/>
                </a:solidFill>
                <a:latin typeface="Menlo-Regular" charset="0"/>
              </a:rPr>
              <a:t>minlen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2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email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  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string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trim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email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password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  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string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trim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100" dirty="0">
                <a:solidFill>
                  <a:srgbClr val="146FBD"/>
                </a:solidFill>
                <a:latin typeface="Menlo-Regular" charset="0"/>
              </a:rPr>
              <a:t>minlen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8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}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AAAAAA"/>
                </a:solidFill>
                <a:latin typeface="Menlo-Regular" charset="0"/>
              </a:rPr>
              <a:t>-- First we create single validators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AAAAAA"/>
                </a:solidFill>
                <a:latin typeface="Menlo-Regular" charset="0"/>
              </a:rPr>
              <a:t>-- for each form field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register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new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nick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  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validate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nick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email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 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validate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email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email2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validate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email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password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validate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password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password2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validate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password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rgbClr val="808080"/>
                </a:solidFill>
                <a:latin typeface="Menlo-Regular" charset="0"/>
              </a:rPr>
              <a:t>}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AAAAAA"/>
                </a:solidFill>
                <a:latin typeface="Menlo-Regular" charset="0"/>
              </a:rPr>
              <a:t>-- Next we create group validators for email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AAAAAA"/>
                </a:solidFill>
                <a:latin typeface="Menlo-Regular" charset="0"/>
              </a:rPr>
              <a:t>-- and password: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register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100" dirty="0">
                <a:solidFill>
                  <a:srgbClr val="146FBD"/>
                </a:solidFill>
                <a:latin typeface="Menlo-Regular" charset="0"/>
              </a:rPr>
              <a:t>compare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"email    == email2"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register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100" dirty="0">
                <a:solidFill>
                  <a:srgbClr val="146FBD"/>
                </a:solidFill>
                <a:latin typeface="Menlo-Regular" charset="0"/>
              </a:rPr>
              <a:t>compare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100" dirty="0">
                <a:solidFill>
                  <a:srgbClr val="40A815"/>
                </a:solidFill>
                <a:latin typeface="Menlo-Regular" charset="0"/>
              </a:rPr>
              <a:t>"password == </a:t>
            </a:r>
            <a:r>
              <a:rPr lang="en-US" sz="1100" dirty="0" smtClean="0">
                <a:solidFill>
                  <a:srgbClr val="40A815"/>
                </a:solidFill>
                <a:latin typeface="Menlo-Regular" charset="0"/>
              </a:rPr>
              <a:t>password2”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AAAAAA"/>
                </a:solidFill>
                <a:latin typeface="Menlo-Regular" charset="0"/>
              </a:rPr>
              <a:t>-- And finally we return from this forms </a:t>
            </a:r>
            <a:r>
              <a:rPr lang="en-US" sz="1100" dirty="0" smtClean="0">
                <a:solidFill>
                  <a:srgbClr val="AAAAAA"/>
                </a:solidFill>
                <a:latin typeface="Menlo-Regular" charset="0"/>
              </a:rPr>
              <a:t>module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3B33C0"/>
                </a:solidFill>
                <a:latin typeface="Menlo-Regular" charset="0"/>
              </a:rPr>
              <a:t>return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   </a:t>
            </a:r>
            <a:r>
              <a:rPr lang="en-US" sz="1100" dirty="0">
                <a:solidFill>
                  <a:srgbClr val="1A846F"/>
                </a:solidFill>
                <a:latin typeface="Menlo-Regular" charset="0"/>
              </a:rPr>
              <a:t>register</a:t>
            </a: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100" dirty="0">
                <a:solidFill>
                  <a:srgbClr val="BE4260"/>
                </a:solidFill>
                <a:latin typeface="Menlo-Regular" charset="0"/>
              </a:rPr>
              <a:t>register</a:t>
            </a:r>
            <a:endParaRPr lang="en-US" sz="11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dirty="0">
                <a:solidFill>
                  <a:srgbClr val="808080"/>
                </a:solidFill>
                <a:latin typeface="Menlo-Regular" charset="0"/>
              </a:rPr>
              <a:t>}</a:t>
            </a:r>
            <a:endParaRPr lang="en-US" sz="1100" dirty="0">
              <a:solidFill>
                <a:srgbClr val="272822"/>
              </a:solidFill>
              <a:latin typeface="Menlo Bold"/>
              <a:cs typeface="Menlo Bold"/>
            </a:endParaRPr>
          </a:p>
        </p:txBody>
      </p:sp>
    </p:spTree>
    <p:extLst>
      <p:ext uri="{BB962C8B-B14F-4D97-AF65-F5344CB8AC3E}">
        <p14:creationId xmlns:p14="http://schemas.microsoft.com/office/powerpoint/2010/main" val="8019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lua-resty-session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Secure Defaults</a:t>
            </a:r>
          </a:p>
          <a:p>
            <a:r>
              <a:rPr lang="en-US" dirty="0"/>
              <a:t>Configurable from Nginx </a:t>
            </a:r>
            <a:r>
              <a:rPr lang="en-US" dirty="0" smtClean="0"/>
              <a:t>Config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Lua Code</a:t>
            </a:r>
          </a:p>
          <a:p>
            <a:r>
              <a:rPr lang="en-US" dirty="0"/>
              <a:t>Plugins for</a:t>
            </a:r>
          </a:p>
          <a:p>
            <a:pPr lvl="1"/>
            <a:r>
              <a:rPr lang="en-US" dirty="0"/>
              <a:t>Client and Server Storages</a:t>
            </a:r>
            <a:br>
              <a:rPr lang="en-US" dirty="0"/>
            </a:br>
            <a:r>
              <a:rPr lang="en-US" sz="1100" dirty="0"/>
              <a:t>(Cookie, Shared Memory, Memcache, Redis)</a:t>
            </a:r>
          </a:p>
          <a:p>
            <a:pPr lvl="1"/>
            <a:r>
              <a:rPr lang="en-US" dirty="0"/>
              <a:t>Ciphers</a:t>
            </a:r>
            <a:br>
              <a:rPr lang="en-US" dirty="0"/>
            </a:br>
            <a:r>
              <a:rPr lang="en-US" sz="1100" dirty="0"/>
              <a:t>(AES, HMAC)</a:t>
            </a:r>
          </a:p>
          <a:p>
            <a:pPr lvl="1"/>
            <a:r>
              <a:rPr lang="en-US" dirty="0"/>
              <a:t>Encoders</a:t>
            </a:r>
            <a:br>
              <a:rPr lang="en-US" dirty="0"/>
            </a:br>
            <a:r>
              <a:rPr lang="en-US" sz="1100" dirty="0"/>
              <a:t>(Base64 and Base16)</a:t>
            </a:r>
          </a:p>
          <a:p>
            <a:pPr lvl="1"/>
            <a:r>
              <a:rPr lang="en-US" dirty="0"/>
              <a:t>Serializers</a:t>
            </a:r>
            <a:br>
              <a:rPr lang="en-US" dirty="0"/>
            </a:br>
            <a:r>
              <a:rPr lang="en-US" sz="1100" dirty="0"/>
              <a:t>(JSON)</a:t>
            </a:r>
          </a:p>
          <a:p>
            <a:pPr lvl="1"/>
            <a:r>
              <a:rPr lang="en-US" dirty="0" smtClean="0"/>
              <a:t>Identifiers</a:t>
            </a:r>
            <a:r>
              <a:rPr lang="en-US" dirty="0"/>
              <a:t/>
            </a:r>
            <a:br>
              <a:rPr lang="en-US" dirty="0"/>
            </a:br>
            <a:r>
              <a:rPr lang="en-US" sz="1100" dirty="0" smtClean="0"/>
              <a:t>(WIP, Random, JWT, UUID)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5654493" y="2056093"/>
            <a:ext cx="4396341" cy="3947142"/>
          </a:xfrm>
          <a:prstGeom prst="rect">
            <a:avLst/>
          </a:prstGeom>
          <a:ln w="38100" cap="rnd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216000" tIns="187200" rIns="216000" bIns="18720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300" dirty="0">
                <a:solidFill>
                  <a:srgbClr val="BE4260"/>
                </a:solidFill>
                <a:latin typeface="Menlo-Regular" charset="0"/>
              </a:rPr>
              <a:t>session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300" dirty="0">
                <a:solidFill>
                  <a:prstClr val="black"/>
                </a:solidFill>
                <a:latin typeface="Menlo-Regular" charset="0"/>
              </a:rPr>
              <a:t>require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300" dirty="0">
                <a:solidFill>
                  <a:srgbClr val="40A815"/>
                </a:solidFill>
                <a:latin typeface="Menlo-Regular" charset="0"/>
              </a:rPr>
              <a:t>"resty.session"</a:t>
            </a: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AAAAAA"/>
                </a:solidFill>
                <a:latin typeface="Menlo-Regular" charset="0"/>
              </a:rPr>
              <a:t>-- Construct and start a session</a:t>
            </a: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AAAAAA"/>
                </a:solidFill>
                <a:latin typeface="Menlo-Regular" charset="0"/>
              </a:rPr>
              <a:t>-- (new, and open also available)</a:t>
            </a: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300" dirty="0">
                <a:solidFill>
                  <a:srgbClr val="BE4260"/>
                </a:solidFill>
                <a:latin typeface="Menlo-Regular" charset="0"/>
              </a:rPr>
              <a:t>s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300" dirty="0">
                <a:solidFill>
                  <a:srgbClr val="BE4260"/>
                </a:solidFill>
                <a:latin typeface="Menlo-Regular" charset="0"/>
              </a:rPr>
              <a:t>session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300" dirty="0">
                <a:solidFill>
                  <a:srgbClr val="1A846F"/>
                </a:solidFill>
                <a:latin typeface="Menlo-Regular" charset="0"/>
              </a:rPr>
              <a:t>start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AAAAAA"/>
                </a:solidFill>
                <a:latin typeface="Menlo-Regular" charset="0"/>
              </a:rPr>
              <a:t>-- Store some data to session</a:t>
            </a: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BE4260"/>
                </a:solidFill>
                <a:latin typeface="Menlo-Regular" charset="0"/>
              </a:rPr>
              <a:t>s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300" dirty="0">
                <a:solidFill>
                  <a:srgbClr val="1A846F"/>
                </a:solidFill>
                <a:latin typeface="Menlo-Regular" charset="0"/>
              </a:rPr>
              <a:t>data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300" dirty="0">
                <a:solidFill>
                  <a:srgbClr val="1A846F"/>
                </a:solidFill>
                <a:latin typeface="Menlo-Regular" charset="0"/>
              </a:rPr>
              <a:t>name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300" dirty="0">
                <a:solidFill>
                  <a:srgbClr val="40A815"/>
                </a:solidFill>
                <a:latin typeface="Menlo-Regular" charset="0"/>
              </a:rPr>
              <a:t>"OpenResty Fan"</a:t>
            </a: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AAAAAA"/>
                </a:solidFill>
                <a:latin typeface="Menlo-Regular" charset="0"/>
              </a:rPr>
              <a:t>-- Save a session</a:t>
            </a: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BE4260"/>
                </a:solidFill>
                <a:latin typeface="Menlo-Regular" charset="0"/>
              </a:rPr>
              <a:t>s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300" dirty="0">
                <a:solidFill>
                  <a:srgbClr val="146FBD"/>
                </a:solidFill>
                <a:latin typeface="Menlo-Regular" charset="0"/>
              </a:rPr>
              <a:t>save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AAAAAA"/>
                </a:solidFill>
                <a:latin typeface="Menlo-Regular" charset="0"/>
              </a:rPr>
              <a:t>-- Destroy a session</a:t>
            </a: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BE4260"/>
                </a:solidFill>
                <a:latin typeface="Menlo-Regular" charset="0"/>
              </a:rPr>
              <a:t>s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300" dirty="0">
                <a:solidFill>
                  <a:srgbClr val="146FBD"/>
                </a:solidFill>
                <a:latin typeface="Menlo-Regular" charset="0"/>
              </a:rPr>
              <a:t>destroy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AAAAAA"/>
                </a:solidFill>
                <a:latin typeface="Menlo-Regular" charset="0"/>
              </a:rPr>
              <a:t>-- Regenerate a session</a:t>
            </a: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AAAAAA"/>
                </a:solidFill>
                <a:latin typeface="Menlo-Regular" charset="0"/>
              </a:rPr>
              <a:t>-- (e.g. when security context changes)</a:t>
            </a:r>
            <a:endParaRPr lang="en-US" sz="13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BE4260"/>
                </a:solidFill>
                <a:latin typeface="Menlo-Regular" charset="0"/>
              </a:rPr>
              <a:t>s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300" dirty="0">
                <a:solidFill>
                  <a:srgbClr val="146FBD"/>
                </a:solidFill>
                <a:latin typeface="Menlo-Regular" charset="0"/>
              </a:rPr>
              <a:t>regenerate</a:t>
            </a:r>
            <a:r>
              <a:rPr lang="en-US" sz="1300" dirty="0">
                <a:solidFill>
                  <a:srgbClr val="808080"/>
                </a:solidFill>
                <a:latin typeface="Menlo-Regular" charset="0"/>
              </a:rPr>
              <a:t>()</a:t>
            </a:r>
            <a:endParaRPr lang="en-US" sz="1300" dirty="0">
              <a:solidFill>
                <a:srgbClr val="272822"/>
              </a:solidFill>
              <a:latin typeface="Menlo Bold"/>
              <a:cs typeface="Menlo Bold"/>
            </a:endParaRPr>
          </a:p>
        </p:txBody>
      </p:sp>
    </p:spTree>
    <p:extLst>
      <p:ext uri="{BB962C8B-B14F-4D97-AF65-F5344CB8AC3E}">
        <p14:creationId xmlns:p14="http://schemas.microsoft.com/office/powerpoint/2010/main" val="6562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Sheets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lua-resty-sass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Syntactically Awesome </a:t>
            </a:r>
            <a:r>
              <a:rPr lang="en-US" dirty="0" smtClean="0"/>
              <a:t>Style Sheets</a:t>
            </a:r>
            <a:endParaRPr lang="en-US" dirty="0"/>
          </a:p>
          <a:p>
            <a:r>
              <a:rPr lang="en-US" dirty="0" smtClean="0"/>
              <a:t>LuaJIT FFI Bindings to </a:t>
            </a:r>
            <a:r>
              <a:rPr lang="en-US" dirty="0"/>
              <a:t>l</a:t>
            </a:r>
            <a:r>
              <a:rPr lang="en-US" dirty="0" smtClean="0"/>
              <a:t>ibSass</a:t>
            </a:r>
            <a:endParaRPr lang="en-US" dirty="0"/>
          </a:p>
          <a:p>
            <a:r>
              <a:rPr lang="en-US" dirty="0" smtClean="0"/>
              <a:t>Automatic Online Compilers for OpenResty</a:t>
            </a:r>
            <a:endParaRPr lang="en-US" dirty="0"/>
          </a:p>
          <a:p>
            <a:r>
              <a:rPr lang="en-US" dirty="0" smtClean="0"/>
              <a:t>Caching to Normal CSS Files Once Compiled</a:t>
            </a:r>
            <a:endParaRPr lang="en-US" dirty="0"/>
          </a:p>
          <a:p>
            <a:r>
              <a:rPr lang="en-US" dirty="0" smtClean="0"/>
              <a:t>Save-And-Refresh Development</a:t>
            </a:r>
          </a:p>
          <a:p>
            <a:pPr lvl="1"/>
            <a:r>
              <a:rPr lang="en-US" dirty="0" smtClean="0"/>
              <a:t>A Good </a:t>
            </a:r>
            <a:r>
              <a:rPr lang="en-US" dirty="0"/>
              <a:t>a</a:t>
            </a:r>
            <a:r>
              <a:rPr lang="en-US" dirty="0" smtClean="0"/>
              <a:t>nd a Bad Thing: Errors in Sass File prevents compiling to CSS</a:t>
            </a:r>
            <a:br>
              <a:rPr lang="en-US" dirty="0" smtClean="0"/>
            </a:br>
            <a:r>
              <a:rPr lang="en-US" sz="1200" dirty="0" smtClean="0"/>
              <a:t>Errors are catched earlier, but works differently than with plain CSS</a:t>
            </a:r>
            <a:r>
              <a:rPr lang="en-US" sz="1600" dirty="0" smtClean="0"/>
              <a:t> </a:t>
            </a:r>
          </a:p>
          <a:p>
            <a:r>
              <a:rPr lang="en-US" dirty="0"/>
              <a:t>Deploy Sass Files Directly to The Production, No Build </a:t>
            </a:r>
            <a:r>
              <a:rPr lang="en-US" dirty="0" smtClean="0"/>
              <a:t>Needed</a:t>
            </a:r>
          </a:p>
          <a:p>
            <a:r>
              <a:rPr lang="en-US" dirty="0"/>
              <a:t>More about Sass at </a:t>
            </a:r>
            <a:r>
              <a:rPr lang="en-US" dirty="0">
                <a:hlinkClick r:id="rId2"/>
              </a:rPr>
              <a:t>http://sass-lang.com/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05" y="971838"/>
            <a:ext cx="2619383" cy="19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This All Works Together?</a:t>
            </a:r>
          </a:p>
          <a:p>
            <a:r>
              <a:rPr lang="en-US" cap="none" dirty="0" smtClean="0">
                <a:solidFill>
                  <a:schemeClr val="tx1"/>
                </a:solidFill>
              </a:rPr>
              <a:t>Source Code Available </a:t>
            </a:r>
            <a:r>
              <a:rPr lang="en-US" cap="none" dirty="0">
                <a:solidFill>
                  <a:schemeClr val="tx1"/>
                </a:solidFill>
              </a:rPr>
              <a:t>at </a:t>
            </a:r>
            <a:r>
              <a:rPr lang="en-US" cap="none" dirty="0">
                <a:solidFill>
                  <a:schemeClr val="tx1"/>
                </a:solidFill>
                <a:hlinkClick r:id="rId2"/>
              </a:rPr>
              <a:t>github.com/bungle/iresty</a:t>
            </a:r>
            <a:endParaRPr lang="en-US" cap="none" dirty="0" smtClean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508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  <a:br>
              <a:rPr lang="en-US" dirty="0"/>
            </a:br>
            <a:r>
              <a:rPr lang="en-US" sz="2000" cap="small" dirty="0" smtClean="0">
                <a:solidFill>
                  <a:schemeClr val="accent1"/>
                </a:solidFill>
              </a:rPr>
              <a:t>common needs in web development</a:t>
            </a:r>
            <a:endParaRPr lang="en-US" sz="2000" cap="small" dirty="0">
              <a:solidFill>
                <a:schemeClr val="accent1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Excel									➠	</a:t>
            </a:r>
            <a:r>
              <a:rPr lang="en-US" cap="small" dirty="0" smtClean="0">
                <a:solidFill>
                  <a:schemeClr val="accent1"/>
                </a:solidFill>
              </a:rPr>
              <a:t>lua-resty-libxl</a:t>
            </a:r>
          </a:p>
          <a:p>
            <a:r>
              <a:rPr lang="en-US" dirty="0" smtClean="0"/>
              <a:t>Cryptography 							➠	</a:t>
            </a:r>
            <a:r>
              <a:rPr lang="en-US" cap="small" dirty="0" smtClean="0">
                <a:solidFill>
                  <a:schemeClr val="accent1"/>
                </a:solidFill>
              </a:rPr>
              <a:t>lua-resty-nettle</a:t>
            </a:r>
          </a:p>
          <a:p>
            <a:r>
              <a:rPr lang="en-US" dirty="0"/>
              <a:t>Universally </a:t>
            </a:r>
            <a:r>
              <a:rPr lang="en-US" dirty="0" smtClean="0"/>
              <a:t>Unique Identifiers			➠	</a:t>
            </a:r>
            <a:r>
              <a:rPr lang="en-US" cap="small" dirty="0" smtClean="0">
                <a:solidFill>
                  <a:schemeClr val="accent1"/>
                </a:solidFill>
              </a:rPr>
              <a:t>lua-resty-uuid</a:t>
            </a:r>
          </a:p>
          <a:p>
            <a:r>
              <a:rPr lang="en-US" dirty="0" smtClean="0"/>
              <a:t>Audio Metadata					</a:t>
            </a:r>
            <a:r>
              <a:rPr lang="en-US" dirty="0"/>
              <a:t>	➠	</a:t>
            </a:r>
            <a:r>
              <a:rPr lang="en-US" cap="small" dirty="0" smtClean="0">
                <a:solidFill>
                  <a:schemeClr val="accent1"/>
                </a:solidFill>
              </a:rPr>
              <a:t>lua-resty-taglib</a:t>
            </a:r>
          </a:p>
          <a:p>
            <a:r>
              <a:rPr lang="en-US" dirty="0" smtClean="0"/>
              <a:t>Markdown</a:t>
            </a:r>
            <a:r>
              <a:rPr lang="en-US" dirty="0"/>
              <a:t>						</a:t>
            </a:r>
            <a:r>
              <a:rPr lang="en-US" dirty="0" smtClean="0"/>
              <a:t>		➠</a:t>
            </a:r>
            <a:r>
              <a:rPr lang="en-US" dirty="0"/>
              <a:t>	</a:t>
            </a:r>
            <a:r>
              <a:rPr lang="en-US" cap="small" dirty="0" smtClean="0">
                <a:solidFill>
                  <a:schemeClr val="accent1"/>
                </a:solidFill>
              </a:rPr>
              <a:t>lua-resty-hoedown</a:t>
            </a:r>
          </a:p>
          <a:p>
            <a:r>
              <a:rPr lang="en-US" dirty="0" smtClean="0"/>
              <a:t>File Information</a:t>
            </a:r>
            <a:r>
              <a:rPr lang="en-US" dirty="0"/>
              <a:t>	</a:t>
            </a:r>
            <a:r>
              <a:rPr lang="en-US" dirty="0" smtClean="0"/>
              <a:t>					</a:t>
            </a:r>
            <a:r>
              <a:rPr lang="en-US" dirty="0"/>
              <a:t>	➠	</a:t>
            </a:r>
            <a:r>
              <a:rPr lang="en-US" cap="small" dirty="0" smtClean="0">
                <a:solidFill>
                  <a:schemeClr val="accent1"/>
                </a:solidFill>
              </a:rPr>
              <a:t>lua-resty-fileinfo</a:t>
            </a:r>
            <a:endParaRPr lang="en-US" cap="small" dirty="0">
              <a:solidFill>
                <a:schemeClr val="accent1"/>
              </a:solidFill>
            </a:endParaRPr>
          </a:p>
          <a:p>
            <a:r>
              <a:rPr lang="en-US" dirty="0" smtClean="0"/>
              <a:t>Translations</a:t>
            </a:r>
            <a:r>
              <a:rPr lang="en-US" dirty="0"/>
              <a:t>							</a:t>
            </a:r>
            <a:r>
              <a:rPr lang="en-US" dirty="0" smtClean="0"/>
              <a:t>	➠</a:t>
            </a:r>
            <a:r>
              <a:rPr lang="en-US" dirty="0"/>
              <a:t>	</a:t>
            </a:r>
            <a:r>
              <a:rPr lang="en-US" cap="small" dirty="0" smtClean="0">
                <a:solidFill>
                  <a:schemeClr val="accent1"/>
                </a:solidFill>
              </a:rPr>
              <a:t>lua-resty-gettext</a:t>
            </a:r>
          </a:p>
          <a:p>
            <a:r>
              <a:rPr lang="en-US" dirty="0" smtClean="0"/>
              <a:t>Unicode</a:t>
            </a:r>
            <a:r>
              <a:rPr lang="en-US" dirty="0"/>
              <a:t>								➠	</a:t>
            </a:r>
            <a:r>
              <a:rPr lang="en-US" cap="small" dirty="0" smtClean="0">
                <a:solidFill>
                  <a:schemeClr val="accent1"/>
                </a:solidFill>
              </a:rPr>
              <a:t>lua-resty-unistring</a:t>
            </a:r>
            <a:endParaRPr lang="en-US" cap="small" dirty="0">
              <a:solidFill>
                <a:schemeClr val="accent1"/>
              </a:solidFill>
            </a:endParaRPr>
          </a:p>
          <a:p>
            <a:r>
              <a:rPr lang="en-US" dirty="0" smtClean="0"/>
              <a:t>JSON Pretty Formatting</a:t>
            </a:r>
            <a:r>
              <a:rPr lang="en-US" dirty="0"/>
              <a:t>					➠	</a:t>
            </a:r>
            <a:r>
              <a:rPr lang="en-US" cap="small" dirty="0" smtClean="0">
                <a:solidFill>
                  <a:schemeClr val="accent1"/>
                </a:solidFill>
              </a:rPr>
              <a:t>lua-resty-prettycjson</a:t>
            </a:r>
            <a:br>
              <a:rPr lang="en-US" cap="small" dirty="0" smtClean="0">
                <a:solidFill>
                  <a:schemeClr val="accent1"/>
                </a:solidFill>
              </a:rPr>
            </a:br>
            <a:r>
              <a:rPr lang="en-US" cap="small" dirty="0" smtClean="0">
                <a:solidFill>
                  <a:schemeClr val="accent1"/>
                </a:solidFill>
              </a:rPr>
              <a:t/>
            </a:r>
            <a:br>
              <a:rPr lang="en-US" cap="small" dirty="0" smtClean="0">
                <a:solidFill>
                  <a:schemeClr val="accent1"/>
                </a:solidFill>
              </a:rPr>
            </a:br>
            <a:r>
              <a:rPr lang="is-IS" cap="small" dirty="0" smtClean="0">
                <a:solidFill>
                  <a:schemeClr val="accent1"/>
                </a:solidFill>
              </a:rPr>
              <a:t>check </a:t>
            </a:r>
            <a:r>
              <a:rPr lang="is-IS" cap="small" dirty="0" smtClean="0">
                <a:solidFill>
                  <a:schemeClr val="accent1"/>
                </a:solidFill>
              </a:rPr>
              <a:t>out </a:t>
            </a:r>
            <a:r>
              <a:rPr lang="is-IS" cap="small" dirty="0" smtClean="0">
                <a:solidFill>
                  <a:schemeClr val="accent1"/>
                </a:solidFill>
              </a:rPr>
              <a:t>my </a:t>
            </a:r>
            <a:r>
              <a:rPr lang="is-IS" cap="small" dirty="0" smtClean="0">
                <a:solidFill>
                  <a:schemeClr val="accent1"/>
                </a:solidFill>
              </a:rPr>
              <a:t>github account for more</a:t>
            </a:r>
            <a:endParaRPr lang="en-US" cap="small" dirty="0">
              <a:solidFill>
                <a:schemeClr val="accent1"/>
              </a:solidFill>
            </a:endParaRPr>
          </a:p>
          <a:p>
            <a:endParaRPr lang="en-US" cap="small" dirty="0">
              <a:solidFill>
                <a:schemeClr val="accent1"/>
              </a:solidFill>
            </a:endParaRPr>
          </a:p>
          <a:p>
            <a:endParaRPr lang="en-US" cap="small" dirty="0" smtClean="0">
              <a:solidFill>
                <a:schemeClr val="accent1"/>
              </a:solidFill>
            </a:endParaRPr>
          </a:p>
          <a:p>
            <a:endParaRPr lang="en-US" cap="small" dirty="0">
              <a:solidFill>
                <a:schemeClr val="accent1"/>
              </a:solidFill>
            </a:endParaRPr>
          </a:p>
          <a:p>
            <a:endParaRPr lang="en-US" cap="small" dirty="0">
              <a:solidFill>
                <a:schemeClr val="accent1"/>
              </a:solidFill>
            </a:endParaRPr>
          </a:p>
          <a:p>
            <a:endParaRPr lang="en-US" cap="small" dirty="0">
              <a:solidFill>
                <a:schemeClr val="accent1"/>
              </a:solidFill>
            </a:endParaRPr>
          </a:p>
          <a:p>
            <a:endParaRPr lang="en-US" cap="small" dirty="0" smtClean="0">
              <a:solidFill>
                <a:schemeClr val="accent1"/>
              </a:solidFill>
            </a:endParaRPr>
          </a:p>
          <a:p>
            <a:endParaRPr lang="en-US" cap="small" dirty="0" smtClean="0">
              <a:solidFill>
                <a:schemeClr val="accent1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lua-resty-libxl</a:t>
            </a:r>
            <a:br>
              <a:rPr lang="en-US" sz="2000" cap="small" dirty="0" smtClean="0">
                <a:solidFill>
                  <a:schemeClr val="accent1"/>
                </a:solidFill>
              </a:rPr>
            </a:br>
            <a:r>
              <a:rPr lang="en-US" sz="800" cap="small" dirty="0">
                <a:solidFill>
                  <a:schemeClr val="accent1"/>
                </a:solidFill>
              </a:rPr>
              <a:t/>
            </a:r>
            <a:br>
              <a:rPr lang="en-US" sz="800" cap="small" dirty="0">
                <a:solidFill>
                  <a:schemeClr val="accent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LuaJIT </a:t>
            </a:r>
            <a:r>
              <a:rPr lang="en-US" sz="1600" dirty="0" smtClean="0">
                <a:solidFill>
                  <a:schemeClr val="tx1"/>
                </a:solidFill>
              </a:rPr>
              <a:t>FFI to a LibXL </a:t>
            </a:r>
            <a:r>
              <a:rPr lang="en-US" sz="1600" dirty="0">
                <a:solidFill>
                  <a:schemeClr val="tx1"/>
                </a:solidFill>
              </a:rPr>
              <a:t>Library – a </a:t>
            </a:r>
            <a:r>
              <a:rPr lang="en-US" sz="1600" dirty="0" smtClean="0">
                <a:solidFill>
                  <a:schemeClr val="tx1"/>
                </a:solidFill>
              </a:rPr>
              <a:t>Library </a:t>
            </a:r>
            <a:r>
              <a:rPr lang="en-US" sz="1600" dirty="0">
                <a:solidFill>
                  <a:schemeClr val="tx1"/>
                </a:solidFill>
              </a:rPr>
              <a:t>t</a:t>
            </a:r>
            <a:r>
              <a:rPr lang="en-US" sz="1600" dirty="0" smtClean="0">
                <a:solidFill>
                  <a:schemeClr val="tx1"/>
                </a:solidFill>
              </a:rPr>
              <a:t>hat Can Read </a:t>
            </a:r>
            <a:r>
              <a:rPr lang="en-US" sz="1600" dirty="0">
                <a:solidFill>
                  <a:schemeClr val="tx1"/>
                </a:solidFill>
              </a:rPr>
              <a:t>and </a:t>
            </a:r>
            <a:r>
              <a:rPr lang="en-US" sz="1600" dirty="0" smtClean="0">
                <a:solidFill>
                  <a:schemeClr val="tx1"/>
                </a:solidFill>
              </a:rPr>
              <a:t>Write </a:t>
            </a:r>
            <a:r>
              <a:rPr lang="en-US" sz="1600" dirty="0">
                <a:solidFill>
                  <a:schemeClr val="tx1"/>
                </a:solidFill>
              </a:rPr>
              <a:t>Excel </a:t>
            </a:r>
            <a:r>
              <a:rPr lang="en-US" sz="1600" dirty="0" smtClean="0">
                <a:solidFill>
                  <a:schemeClr val="tx1"/>
                </a:solidFill>
              </a:rPr>
              <a:t>Files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LibXL</a:t>
            </a:r>
          </a:p>
          <a:p>
            <a:pPr lvl="1"/>
            <a:r>
              <a:rPr lang="en-US" dirty="0" smtClean="0"/>
              <a:t>Proprietary Library </a:t>
            </a:r>
            <a:r>
              <a:rPr lang="en-US" sz="1100" dirty="0" smtClean="0"/>
              <a:t>(from Slovakia)</a:t>
            </a:r>
            <a:endParaRPr lang="en-US" dirty="0" smtClean="0"/>
          </a:p>
          <a:p>
            <a:pPr lvl="1"/>
            <a:r>
              <a:rPr lang="en-US" dirty="0" smtClean="0"/>
              <a:t>Supports XLS and XLSX Formats</a:t>
            </a:r>
          </a:p>
          <a:p>
            <a:pPr lvl="1"/>
            <a:r>
              <a:rPr lang="en-US" dirty="0" smtClean="0"/>
              <a:t>Pricing Starts from $ 199.00</a:t>
            </a:r>
          </a:p>
          <a:p>
            <a:pPr lvl="1"/>
            <a:r>
              <a:rPr lang="en-US" dirty="0" smtClean="0"/>
              <a:t>Source Code for The Library is Available for $ 2499.00</a:t>
            </a:r>
          </a:p>
          <a:p>
            <a:pPr lvl="1"/>
            <a:r>
              <a:rPr lang="en-US" dirty="0" smtClean="0"/>
              <a:t>High Performance</a:t>
            </a:r>
          </a:p>
          <a:p>
            <a:pPr lvl="1"/>
            <a:r>
              <a:rPr lang="en-US" dirty="0" smtClean="0"/>
              <a:t>No Extra Dependencies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l</a:t>
            </a:r>
            <a:r>
              <a:rPr lang="en-US" dirty="0" smtClean="0"/>
              <a:t>ua-resty-libxl</a:t>
            </a:r>
          </a:p>
          <a:p>
            <a:pPr lvl="1"/>
            <a:r>
              <a:rPr lang="en-US" dirty="0" smtClean="0"/>
              <a:t>Nice Lua API (almost full featured*)</a:t>
            </a:r>
            <a:br>
              <a:rPr lang="en-US" dirty="0" smtClean="0"/>
            </a:br>
            <a:r>
              <a:rPr lang="en-US" sz="1100" dirty="0" smtClean="0"/>
              <a:t>* some Sheet APIs</a:t>
            </a:r>
            <a:r>
              <a:rPr lang="en-US" sz="1100" dirty="0"/>
              <a:t> </a:t>
            </a:r>
            <a:r>
              <a:rPr lang="en-US" sz="1100" dirty="0" smtClean="0"/>
              <a:t>are still not finished</a:t>
            </a:r>
            <a:r>
              <a:rPr lang="en-US" sz="14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88" y="452718"/>
            <a:ext cx="728246" cy="728246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5654493" y="2056093"/>
            <a:ext cx="4396341" cy="1667578"/>
          </a:xfrm>
          <a:solidFill>
            <a:schemeClr val="lt1"/>
          </a:solidFill>
          <a:ln w="381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16000" tIns="187200" rIns="216000" bIns="18720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5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excel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250" dirty="0">
                <a:solidFill>
                  <a:prstClr val="black"/>
                </a:solidFill>
                <a:latin typeface="Menlo-Regular" charset="0"/>
              </a:rPr>
              <a:t>require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250" dirty="0">
                <a:solidFill>
                  <a:srgbClr val="40A815"/>
                </a:solidFill>
                <a:latin typeface="Menlo-Regular" charset="0"/>
              </a:rPr>
              <a:t>"resty.libxl.book"</a:t>
            </a:r>
            <a:endParaRPr lang="en-US" sz="125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5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book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excel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250" dirty="0">
                <a:solidFill>
                  <a:srgbClr val="1A846F"/>
                </a:solidFill>
                <a:latin typeface="Menlo-Regular" charset="0"/>
              </a:rPr>
              <a:t>new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book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250" dirty="0">
                <a:solidFill>
                  <a:srgbClr val="146FBD"/>
                </a:solidFill>
                <a:latin typeface="Menlo-Regular" charset="0"/>
              </a:rPr>
              <a:t>load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250" dirty="0">
                <a:solidFill>
                  <a:srgbClr val="40A815"/>
                </a:solidFill>
                <a:latin typeface="Menlo-Regular" charset="0"/>
              </a:rPr>
              <a:t>"demo.xlsx"</a:t>
            </a:r>
            <a:endParaRPr lang="en-US" sz="125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5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sheet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book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250" dirty="0">
                <a:solidFill>
                  <a:srgbClr val="1A846F"/>
                </a:solidFill>
                <a:latin typeface="Menlo-Regular" charset="0"/>
              </a:rPr>
              <a:t>sheets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[</a:t>
            </a:r>
            <a:r>
              <a:rPr lang="en-US" sz="125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5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value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sheet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250" dirty="0">
                <a:solidFill>
                  <a:srgbClr val="146FBD"/>
                </a:solidFill>
                <a:latin typeface="Menlo-Regular" charset="0"/>
              </a:rPr>
              <a:t>read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25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, </a:t>
            </a:r>
            <a:r>
              <a:rPr lang="en-US" sz="125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sheet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250" dirty="0">
                <a:solidFill>
                  <a:srgbClr val="146FBD"/>
                </a:solidFill>
                <a:latin typeface="Menlo-Regular" charset="0"/>
              </a:rPr>
              <a:t>write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25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, </a:t>
            </a:r>
            <a:r>
              <a:rPr lang="en-US" sz="1250" dirty="0">
                <a:solidFill>
                  <a:srgbClr val="40A815"/>
                </a:solidFill>
                <a:latin typeface="Menlo-Regular" charset="0"/>
              </a:rPr>
              <a:t>1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, </a:t>
            </a: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value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+ </a:t>
            </a:r>
            <a:r>
              <a:rPr lang="en-US" sz="1250" dirty="0">
                <a:solidFill>
                  <a:prstClr val="black"/>
                </a:solidFill>
                <a:latin typeface="Menlo-Regular" charset="0"/>
              </a:rPr>
              <a:t>math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250" dirty="0">
                <a:solidFill>
                  <a:srgbClr val="1A846F"/>
                </a:solidFill>
                <a:latin typeface="Menlo-Regular" charset="0"/>
              </a:rPr>
              <a:t>pi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50" dirty="0">
                <a:solidFill>
                  <a:srgbClr val="BE4260"/>
                </a:solidFill>
                <a:latin typeface="Menlo-Regular" charset="0"/>
              </a:rPr>
              <a:t>book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250" dirty="0">
                <a:solidFill>
                  <a:srgbClr val="146FBD"/>
                </a:solidFill>
                <a:latin typeface="Menlo-Regular" charset="0"/>
              </a:rPr>
              <a:t>save</a:t>
            </a:r>
            <a:r>
              <a:rPr lang="en-US" sz="125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250" dirty="0">
                <a:solidFill>
                  <a:srgbClr val="40A815"/>
                </a:solidFill>
                <a:latin typeface="Menlo-Regular" charset="0"/>
              </a:rPr>
              <a:t>"output.xlsx"</a:t>
            </a:r>
            <a:endParaRPr lang="en-US" sz="1250" dirty="0">
              <a:solidFill>
                <a:srgbClr val="808080"/>
              </a:solidFill>
              <a:latin typeface="Menlo-Regular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54493" y="4066222"/>
            <a:ext cx="4396339" cy="2190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Pictures</a:t>
            </a:r>
          </a:p>
          <a:p>
            <a:pPr lvl="1"/>
            <a:r>
              <a:rPr lang="en-US" sz="1400" dirty="0" smtClean="0"/>
              <a:t>Formats</a:t>
            </a:r>
          </a:p>
          <a:p>
            <a:pPr lvl="1"/>
            <a:r>
              <a:rPr lang="en-US" sz="1400" dirty="0" smtClean="0"/>
              <a:t>Fonts and Colors</a:t>
            </a:r>
          </a:p>
          <a:p>
            <a:pPr lvl="1"/>
            <a:r>
              <a:rPr lang="en-US" sz="1400" dirty="0" smtClean="0"/>
              <a:t>Hyperlinks</a:t>
            </a:r>
          </a:p>
          <a:p>
            <a:pPr lvl="1"/>
            <a:r>
              <a:rPr lang="en-US" sz="1400" dirty="0" smtClean="0"/>
              <a:t>Equations</a:t>
            </a:r>
          </a:p>
        </p:txBody>
      </p:sp>
    </p:spTree>
    <p:extLst>
      <p:ext uri="{BB962C8B-B14F-4D97-AF65-F5344CB8AC3E}">
        <p14:creationId xmlns:p14="http://schemas.microsoft.com/office/powerpoint/2010/main" val="252522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Cryptography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lua-resty-nettle</a:t>
            </a:r>
            <a:br>
              <a:rPr lang="en-US" sz="2000" cap="small" dirty="0" smtClean="0">
                <a:solidFill>
                  <a:schemeClr val="accent1"/>
                </a:solidFill>
              </a:rPr>
            </a:br>
            <a:r>
              <a:rPr lang="en-US" sz="800" cap="small" dirty="0">
                <a:solidFill>
                  <a:schemeClr val="accent1"/>
                </a:solidFill>
              </a:rPr>
              <a:t/>
            </a:r>
            <a:br>
              <a:rPr lang="en-US" sz="800" cap="small" dirty="0">
                <a:solidFill>
                  <a:schemeClr val="accent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LuaJIT FFI Bindings to GNU Nettle Library – a Low </a:t>
            </a:r>
            <a:r>
              <a:rPr lang="en-US" sz="1600" dirty="0">
                <a:solidFill>
                  <a:schemeClr val="tx1"/>
                </a:solidFill>
              </a:rPr>
              <a:t>L</a:t>
            </a:r>
            <a:r>
              <a:rPr lang="en-US" sz="1600" dirty="0" smtClean="0">
                <a:solidFill>
                  <a:schemeClr val="tx1"/>
                </a:solidFill>
              </a:rPr>
              <a:t>evel </a:t>
            </a:r>
            <a:r>
              <a:rPr lang="en-US" sz="1600" dirty="0">
                <a:solidFill>
                  <a:schemeClr val="tx1"/>
                </a:solidFill>
              </a:rPr>
              <a:t>C</a:t>
            </a:r>
            <a:r>
              <a:rPr lang="en-US" sz="1600" dirty="0" smtClean="0">
                <a:solidFill>
                  <a:schemeClr val="tx1"/>
                </a:solidFill>
              </a:rPr>
              <a:t>ryptography </a:t>
            </a:r>
            <a:r>
              <a:rPr lang="en-US" sz="1600" dirty="0">
                <a:solidFill>
                  <a:schemeClr val="tx1"/>
                </a:solidFill>
              </a:rPr>
              <a:t>L</a:t>
            </a:r>
            <a:r>
              <a:rPr lang="en-US" sz="1600" dirty="0" smtClean="0">
                <a:solidFill>
                  <a:schemeClr val="tx1"/>
                </a:solidFill>
              </a:rPr>
              <a:t>ibrary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 Functions</a:t>
            </a:r>
          </a:p>
          <a:p>
            <a:pPr lvl="1"/>
            <a:r>
              <a:rPr lang="en-US" dirty="0"/>
              <a:t>SHA1, SHA2, SHA3</a:t>
            </a:r>
          </a:p>
          <a:p>
            <a:pPr lvl="1"/>
            <a:r>
              <a:rPr lang="en-US" dirty="0"/>
              <a:t>MD2, MD4, MD5</a:t>
            </a:r>
          </a:p>
          <a:p>
            <a:pPr lvl="1"/>
            <a:r>
              <a:rPr lang="en-US" dirty="0"/>
              <a:t>RIPEMD160, GOSTHASH94</a:t>
            </a:r>
          </a:p>
          <a:p>
            <a:r>
              <a:rPr lang="en-US" dirty="0"/>
              <a:t>Keyed Hash Functions</a:t>
            </a:r>
          </a:p>
          <a:p>
            <a:pPr lvl="1"/>
            <a:r>
              <a:rPr lang="en-US" dirty="0"/>
              <a:t>HMAC</a:t>
            </a:r>
          </a:p>
          <a:p>
            <a:pPr lvl="2"/>
            <a:r>
              <a:rPr lang="en-US" dirty="0"/>
              <a:t>SHA1, SHA2</a:t>
            </a:r>
          </a:p>
          <a:p>
            <a:pPr lvl="2"/>
            <a:r>
              <a:rPr lang="en-US" dirty="0"/>
              <a:t>MD5</a:t>
            </a:r>
          </a:p>
          <a:p>
            <a:pPr lvl="2"/>
            <a:r>
              <a:rPr lang="en-US" dirty="0"/>
              <a:t>RIPEMD160</a:t>
            </a:r>
          </a:p>
          <a:p>
            <a:pPr lvl="1"/>
            <a:r>
              <a:rPr lang="en-US" dirty="0"/>
              <a:t>UMAC</a:t>
            </a:r>
          </a:p>
          <a:p>
            <a:pPr lvl="1"/>
            <a:r>
              <a:rPr lang="en-US" dirty="0" smtClean="0"/>
              <a:t>Poly1305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Derivation Functions</a:t>
            </a:r>
          </a:p>
          <a:p>
            <a:pPr lvl="1"/>
            <a:r>
              <a:rPr lang="en-US" dirty="0"/>
              <a:t>PBKDF2</a:t>
            </a:r>
          </a:p>
          <a:p>
            <a:pPr lvl="2"/>
            <a:r>
              <a:rPr lang="en-US" dirty="0"/>
              <a:t>SHA1</a:t>
            </a:r>
          </a:p>
          <a:p>
            <a:pPr lvl="2"/>
            <a:r>
              <a:rPr lang="en-US" dirty="0" smtClean="0"/>
              <a:t>SHA2</a:t>
            </a:r>
          </a:p>
          <a:p>
            <a:pPr lvl="2"/>
            <a:endParaRPr lang="en-US" dirty="0"/>
          </a:p>
          <a:p>
            <a:r>
              <a:rPr lang="en-US" dirty="0"/>
              <a:t>Randomness</a:t>
            </a:r>
          </a:p>
          <a:p>
            <a:pPr lvl="1"/>
            <a:r>
              <a:rPr lang="en-US" dirty="0"/>
              <a:t>Yarrow</a:t>
            </a:r>
          </a:p>
          <a:p>
            <a:pPr lvl="1"/>
            <a:r>
              <a:rPr lang="en-US" dirty="0" smtClean="0"/>
              <a:t>Knuth’s Lagged Fibonacci</a:t>
            </a:r>
          </a:p>
          <a:p>
            <a:pPr lvl="1"/>
            <a:endParaRPr lang="en-US" dirty="0"/>
          </a:p>
          <a:p>
            <a:r>
              <a:rPr lang="en-US" dirty="0"/>
              <a:t>ASCII Encoding</a:t>
            </a:r>
          </a:p>
          <a:p>
            <a:pPr lvl="1"/>
            <a:r>
              <a:rPr lang="en-US" dirty="0"/>
              <a:t>Base16, Base64, URL-safe </a:t>
            </a:r>
            <a:r>
              <a:rPr lang="en-US" dirty="0" smtClean="0"/>
              <a:t>Base64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br>
              <a:rPr lang="en-US" dirty="0" smtClean="0"/>
            </a:br>
            <a:r>
              <a:rPr lang="en-US" sz="2000" cap="small" dirty="0">
                <a:solidFill>
                  <a:schemeClr val="accent1"/>
                </a:solidFill>
              </a:rPr>
              <a:t>l</a:t>
            </a:r>
            <a:r>
              <a:rPr lang="en-US" sz="2000" cap="small" dirty="0" smtClean="0">
                <a:solidFill>
                  <a:schemeClr val="accent1"/>
                </a:solidFill>
              </a:rPr>
              <a:t>ua-resty-nettle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900" dirty="0" smtClean="0"/>
              <a:t>Cipher Functions</a:t>
            </a:r>
          </a:p>
          <a:p>
            <a:pPr lvl="1"/>
            <a:r>
              <a:rPr lang="en-US" sz="1700" dirty="0" smtClean="0"/>
              <a:t>AES</a:t>
            </a:r>
          </a:p>
          <a:p>
            <a:pPr lvl="1"/>
            <a:r>
              <a:rPr lang="en-US" sz="1700" dirty="0" smtClean="0"/>
              <a:t>ARCFOUR</a:t>
            </a:r>
          </a:p>
          <a:p>
            <a:pPr lvl="1"/>
            <a:r>
              <a:rPr lang="en-US" sz="1700" dirty="0" smtClean="0"/>
              <a:t>ARCTWO</a:t>
            </a:r>
          </a:p>
          <a:p>
            <a:pPr lvl="1"/>
            <a:r>
              <a:rPr lang="en-US" sz="1700" dirty="0" smtClean="0"/>
              <a:t>BLOWFISH</a:t>
            </a:r>
          </a:p>
          <a:p>
            <a:pPr lvl="1"/>
            <a:r>
              <a:rPr lang="en-US" sz="1700" dirty="0" smtClean="0"/>
              <a:t>Camellia</a:t>
            </a:r>
          </a:p>
          <a:p>
            <a:pPr lvl="1"/>
            <a:r>
              <a:rPr lang="en-US" sz="1700" dirty="0" smtClean="0"/>
              <a:t>CAST128</a:t>
            </a:r>
          </a:p>
          <a:p>
            <a:pPr lvl="1"/>
            <a:r>
              <a:rPr lang="en-US" sz="1700" dirty="0" smtClean="0"/>
              <a:t>ChaCha</a:t>
            </a:r>
          </a:p>
          <a:p>
            <a:pPr lvl="1"/>
            <a:r>
              <a:rPr lang="en-US" sz="1700" dirty="0" smtClean="0"/>
              <a:t>DES</a:t>
            </a:r>
          </a:p>
          <a:p>
            <a:pPr lvl="1"/>
            <a:r>
              <a:rPr lang="en-US" sz="1700" dirty="0" smtClean="0"/>
              <a:t>DES3</a:t>
            </a:r>
          </a:p>
          <a:p>
            <a:pPr lvl="1"/>
            <a:r>
              <a:rPr lang="en-US" sz="1700" dirty="0" smtClean="0"/>
              <a:t>Salsa20</a:t>
            </a:r>
          </a:p>
          <a:p>
            <a:pPr lvl="1"/>
            <a:r>
              <a:rPr lang="en-US" sz="1700" dirty="0" smtClean="0"/>
              <a:t>SERPENT</a:t>
            </a:r>
          </a:p>
          <a:p>
            <a:pPr lvl="1"/>
            <a:r>
              <a:rPr lang="en-US" sz="1700" dirty="0" smtClean="0"/>
              <a:t>TWOFISH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900" dirty="0" smtClean="0"/>
              <a:t>Cipher Modes</a:t>
            </a:r>
          </a:p>
          <a:p>
            <a:pPr lvl="1"/>
            <a:r>
              <a:rPr lang="en-US" sz="1700" dirty="0" smtClean="0"/>
              <a:t>ECB</a:t>
            </a:r>
          </a:p>
          <a:p>
            <a:pPr lvl="1"/>
            <a:r>
              <a:rPr lang="en-US" sz="1700" dirty="0" smtClean="0"/>
              <a:t>CBC</a:t>
            </a:r>
          </a:p>
          <a:p>
            <a:pPr lvl="1"/>
            <a:r>
              <a:rPr lang="en-US" sz="1700" dirty="0" smtClean="0"/>
              <a:t>CTR</a:t>
            </a:r>
          </a:p>
          <a:p>
            <a:pPr lvl="1"/>
            <a:endParaRPr lang="en-US" sz="1500" dirty="0" smtClean="0"/>
          </a:p>
          <a:p>
            <a:r>
              <a:rPr lang="en-US" sz="1900" dirty="0" smtClean="0"/>
              <a:t>AEAD</a:t>
            </a:r>
            <a:br>
              <a:rPr lang="en-US" sz="1900" dirty="0" smtClean="0"/>
            </a:br>
            <a:r>
              <a:rPr lang="en-US" sz="1200" dirty="0" smtClean="0"/>
              <a:t>Authenticated Encryption with Associated Data</a:t>
            </a:r>
            <a:r>
              <a:rPr lang="en-US" sz="1500" dirty="0" smtClean="0"/>
              <a:t> </a:t>
            </a:r>
          </a:p>
          <a:p>
            <a:pPr lvl="1"/>
            <a:r>
              <a:rPr lang="en-US" sz="1700" dirty="0" smtClean="0"/>
              <a:t>EAX for AES</a:t>
            </a:r>
          </a:p>
          <a:p>
            <a:pPr lvl="1"/>
            <a:r>
              <a:rPr lang="en-US" sz="1700" dirty="0" smtClean="0"/>
              <a:t>GCM for AES / Camellia</a:t>
            </a:r>
          </a:p>
          <a:p>
            <a:pPr lvl="1"/>
            <a:r>
              <a:rPr lang="en-US" sz="1700" dirty="0" smtClean="0"/>
              <a:t>CCM for AES</a:t>
            </a:r>
          </a:p>
          <a:p>
            <a:pPr lvl="1"/>
            <a:r>
              <a:rPr lang="en-US" sz="1700" dirty="0" smtClean="0"/>
              <a:t>ChaCha-Poly1305</a:t>
            </a:r>
          </a:p>
          <a:p>
            <a:pPr lvl="1"/>
            <a:endParaRPr lang="en-US" sz="1500" dirty="0" smtClean="0"/>
          </a:p>
          <a:p>
            <a:r>
              <a:rPr lang="en-US" sz="1900" dirty="0" smtClean="0"/>
              <a:t>Public Key Algorithms</a:t>
            </a:r>
            <a:br>
              <a:rPr lang="en-US" sz="1900" dirty="0" smtClean="0"/>
            </a:br>
            <a:r>
              <a:rPr lang="en-US" sz="1200" dirty="0" smtClean="0"/>
              <a:t>Bindings for these are still work in progress, </a:t>
            </a:r>
            <a:r>
              <a:rPr lang="en-US" sz="1200" dirty="0" smtClean="0">
                <a:sym typeface="Wingdings"/>
              </a:rPr>
              <a:t>.</a:t>
            </a:r>
            <a:r>
              <a:rPr lang="en-US" sz="1500" dirty="0" smtClean="0">
                <a:sym typeface="Wingdings"/>
              </a:rPr>
              <a:t> </a:t>
            </a:r>
            <a:endParaRPr lang="en-US" sz="15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Did I Get Here?</a:t>
            </a: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6" b="12026"/>
          <a:stretch>
            <a:fillRect/>
          </a:stretch>
        </p:blipFill>
        <p:spPr/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About 6.500 Kilometers – </a:t>
            </a:r>
            <a:r>
              <a:rPr lang="en-US" dirty="0"/>
              <a:t>Almost Nothing Compared to The Length of The Great Wall of China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39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Kronometrix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a real-time analytics appliance designed for time series data analysis</a:t>
            </a:r>
            <a:endParaRPr lang="en-US" sz="2000" cap="small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Build on OpenResty and Lua</a:t>
            </a:r>
          </a:p>
          <a:p>
            <a:r>
              <a:rPr lang="en-US" dirty="0" smtClean="0"/>
              <a:t>Using Redis as a Backend Store</a:t>
            </a:r>
          </a:p>
          <a:p>
            <a:r>
              <a:rPr lang="en-US" dirty="0" smtClean="0"/>
              <a:t>1,000 Recording Devices per Appliance in Real-Time</a:t>
            </a:r>
          </a:p>
          <a:p>
            <a:r>
              <a:rPr lang="en-US" dirty="0" smtClean="0"/>
              <a:t>Data Recorders</a:t>
            </a:r>
          </a:p>
          <a:p>
            <a:pPr lvl="1"/>
            <a:r>
              <a:rPr lang="en-US" dirty="0" smtClean="0"/>
              <a:t>Aviation Meteorology</a:t>
            </a:r>
          </a:p>
          <a:p>
            <a:pPr lvl="1"/>
            <a:r>
              <a:rPr lang="en-US" dirty="0" smtClean="0"/>
              <a:t>Computer Performance Metrics</a:t>
            </a:r>
          </a:p>
          <a:p>
            <a:pPr lvl="2"/>
            <a:r>
              <a:rPr lang="en-US" dirty="0" smtClean="0"/>
              <a:t>Windows</a:t>
            </a:r>
          </a:p>
          <a:p>
            <a:pPr lvl="2"/>
            <a:r>
              <a:rPr lang="en-US" dirty="0" smtClean="0"/>
              <a:t>Linux</a:t>
            </a:r>
          </a:p>
          <a:p>
            <a:pPr lvl="2"/>
            <a:r>
              <a:rPr lang="en-US" dirty="0" smtClean="0"/>
              <a:t>BSD</a:t>
            </a:r>
          </a:p>
          <a:p>
            <a:pPr lvl="2"/>
            <a:r>
              <a:rPr lang="en-US" dirty="0" smtClean="0"/>
              <a:t>Solaris</a:t>
            </a:r>
          </a:p>
          <a:p>
            <a:pPr lvl="1"/>
            <a:r>
              <a:rPr lang="en-US" dirty="0" smtClean="0"/>
              <a:t>Climatology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Architecture of The Appliance</a:t>
            </a:r>
          </a:p>
          <a:p>
            <a:pPr lvl="1"/>
            <a:r>
              <a:rPr lang="en-US" dirty="0"/>
              <a:t>Authentication Layer</a:t>
            </a:r>
          </a:p>
          <a:p>
            <a:pPr lvl="2"/>
            <a:r>
              <a:rPr lang="en-US" dirty="0"/>
              <a:t>OpenResty Server</a:t>
            </a:r>
          </a:p>
          <a:p>
            <a:pPr lvl="2"/>
            <a:r>
              <a:rPr lang="en-US" dirty="0" smtClean="0"/>
              <a:t>Redis </a:t>
            </a:r>
            <a:r>
              <a:rPr lang="en-US" dirty="0"/>
              <a:t>Authentication Database</a:t>
            </a:r>
          </a:p>
          <a:p>
            <a:pPr lvl="1"/>
            <a:r>
              <a:rPr lang="en-US" dirty="0"/>
              <a:t>Messaging Layer</a:t>
            </a:r>
          </a:p>
          <a:p>
            <a:pPr lvl="2"/>
            <a:r>
              <a:rPr lang="en-US" dirty="0"/>
              <a:t>OpenResty Server</a:t>
            </a:r>
          </a:p>
          <a:p>
            <a:pPr lvl="1"/>
            <a:r>
              <a:rPr lang="en-US" dirty="0"/>
              <a:t>Kernel Layer</a:t>
            </a:r>
          </a:p>
          <a:p>
            <a:pPr lvl="2"/>
            <a:r>
              <a:rPr lang="en-US" dirty="0"/>
              <a:t>OpenResty Server</a:t>
            </a:r>
          </a:p>
          <a:p>
            <a:pPr lvl="2"/>
            <a:r>
              <a:rPr lang="en-US" dirty="0"/>
              <a:t>Redis Statistics Database</a:t>
            </a:r>
          </a:p>
          <a:p>
            <a:pPr lvl="1"/>
            <a:r>
              <a:rPr lang="en-US" dirty="0" smtClean="0"/>
              <a:t>Aggregate Layer</a:t>
            </a:r>
          </a:p>
          <a:p>
            <a:pPr lvl="2"/>
            <a:r>
              <a:rPr lang="en-US" dirty="0" smtClean="0"/>
              <a:t>OpenResty Server</a:t>
            </a:r>
          </a:p>
          <a:p>
            <a:pPr lvl="2"/>
            <a:r>
              <a:rPr lang="en-US" dirty="0" smtClean="0"/>
              <a:t>Redis Aggregates Database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Developng OpenResty Framework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042" y="295729"/>
            <a:ext cx="2178268" cy="27010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423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OpenResty in a Future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it's bright for sure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 Will Be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Adding Documentation</a:t>
            </a:r>
          </a:p>
          <a:p>
            <a:r>
              <a:rPr lang="en-US" dirty="0" smtClean="0"/>
              <a:t>Adding Tests</a:t>
            </a:r>
          </a:p>
          <a:p>
            <a:r>
              <a:rPr lang="en-US" dirty="0" smtClean="0"/>
              <a:t>Maintaining Existing Libraries</a:t>
            </a:r>
          </a:p>
          <a:p>
            <a:r>
              <a:rPr lang="en-US" dirty="0" smtClean="0"/>
              <a:t>More Libraries, and Bindings</a:t>
            </a:r>
          </a:p>
          <a:p>
            <a:pPr lvl="1"/>
            <a:r>
              <a:rPr lang="en-US" dirty="0" smtClean="0"/>
              <a:t>lua-resty-password / -auth</a:t>
            </a:r>
          </a:p>
          <a:p>
            <a:pPr lvl="1"/>
            <a:r>
              <a:rPr lang="en-US" dirty="0" smtClean="0"/>
              <a:t>lua-resty-chromelogger</a:t>
            </a:r>
          </a:p>
          <a:p>
            <a:pPr lvl="1"/>
            <a:r>
              <a:rPr lang="en-US" dirty="0" smtClean="0"/>
              <a:t>lua-resty-cloudflare</a:t>
            </a:r>
          </a:p>
          <a:p>
            <a:r>
              <a:rPr lang="en-US" dirty="0" smtClean="0"/>
              <a:t>Start Contributing on </a:t>
            </a:r>
            <a:r>
              <a:rPr lang="en-US" b="1" dirty="0" smtClean="0"/>
              <a:t>ngx_lua</a:t>
            </a:r>
          </a:p>
          <a:p>
            <a:r>
              <a:rPr lang="en-US" dirty="0" smtClean="0"/>
              <a:t>A Modern Open Source CMS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 I Would Like to See?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Uniting Chinese and Western Communities</a:t>
            </a:r>
          </a:p>
          <a:p>
            <a:r>
              <a:rPr lang="en-US" dirty="0" smtClean="0"/>
              <a:t>Package Management</a:t>
            </a:r>
          </a:p>
          <a:p>
            <a:r>
              <a:rPr lang="en-US" dirty="0" smtClean="0"/>
              <a:t>File APIs (Using Nginx File APIs?)</a:t>
            </a:r>
          </a:p>
          <a:p>
            <a:r>
              <a:rPr lang="en-US" dirty="0"/>
              <a:t>Official Packages for </a:t>
            </a:r>
            <a:r>
              <a:rPr lang="en-US" dirty="0" smtClean="0"/>
              <a:t>Platforms</a:t>
            </a:r>
          </a:p>
          <a:p>
            <a:r>
              <a:rPr lang="en-US" dirty="0" smtClean="0"/>
              <a:t>LuaJIT </a:t>
            </a:r>
            <a:r>
              <a:rPr lang="en-US" dirty="0"/>
              <a:t>Enhancements</a:t>
            </a:r>
          </a:p>
          <a:p>
            <a:pPr lvl="1"/>
            <a:r>
              <a:rPr lang="en-US" dirty="0" smtClean="0"/>
              <a:t>Less NYIs</a:t>
            </a:r>
          </a:p>
          <a:p>
            <a:pPr lvl="1"/>
            <a:r>
              <a:rPr lang="en-US" dirty="0" smtClean="0"/>
              <a:t>String </a:t>
            </a:r>
            <a:r>
              <a:rPr lang="en-US" dirty="0"/>
              <a:t>Buffer</a:t>
            </a:r>
          </a:p>
          <a:p>
            <a:pPr lvl="1"/>
            <a:r>
              <a:rPr lang="en-US" dirty="0"/>
              <a:t>Lua 5.2 / 5.3 </a:t>
            </a:r>
            <a:r>
              <a:rPr lang="en-US" dirty="0" smtClean="0"/>
              <a:t>Support / Uncertainty</a:t>
            </a:r>
          </a:p>
          <a:p>
            <a:r>
              <a:rPr lang="en-US" dirty="0" smtClean="0"/>
              <a:t>Optimizing for LuaJIT is Hard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1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aapo.talvensaari@gmail.com </a:t>
            </a:r>
            <a:r>
              <a:rPr lang="en-US" dirty="0" smtClean="0"/>
              <a:t>				bungle@github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3" y="2647989"/>
            <a:ext cx="3213246" cy="26710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96" y="2967052"/>
            <a:ext cx="2340543" cy="23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507800"/>
            <a:ext cx="5092906" cy="1574808"/>
          </a:xfrm>
        </p:spPr>
        <p:txBody>
          <a:bodyPr>
            <a:normAutofit/>
          </a:bodyPr>
          <a:lstStyle/>
          <a:p>
            <a:r>
              <a:rPr lang="en-US" dirty="0" smtClean="0"/>
              <a:t>Who Am I?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professionally</a:t>
            </a:r>
            <a:endParaRPr lang="en-US" sz="2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" b="428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154954" y="3311207"/>
            <a:ext cx="5444629" cy="2403793"/>
          </a:xfrm>
        </p:spPr>
        <p:txBody>
          <a:bodyPr>
            <a:normAutofit/>
          </a:bodyPr>
          <a:lstStyle/>
          <a:p>
            <a:r>
              <a:rPr lang="fi-FI" b="1" dirty="0" smtClean="0"/>
              <a:t>WEB PROGRAMMER SINCE 90’S</a:t>
            </a:r>
            <a:endParaRPr lang="en-US" b="1" dirty="0" smtClean="0"/>
          </a:p>
          <a:p>
            <a:r>
              <a:rPr lang="en-US" dirty="0" smtClean="0"/>
              <a:t>ColdFusion ➠ ASP ➠ PHP ➠ Java ➠ ASP.NET ➠ OpenResty</a:t>
            </a:r>
          </a:p>
          <a:p>
            <a:r>
              <a:rPr lang="en-US" b="1" dirty="0" smtClean="0"/>
              <a:t>SYSTEM ADMINISTRATOR</a:t>
            </a:r>
          </a:p>
          <a:p>
            <a:r>
              <a:rPr lang="en-US" dirty="0" smtClean="0"/>
              <a:t>Linux and Windows Platforms, and Cloud</a:t>
            </a:r>
          </a:p>
          <a:p>
            <a:r>
              <a:rPr lang="en-US" b="1" dirty="0" smtClean="0"/>
              <a:t>JOB</a:t>
            </a:r>
          </a:p>
          <a:p>
            <a:r>
              <a:rPr lang="en-US" dirty="0" smtClean="0"/>
              <a:t>IT Manager at Aalto Capital Oy</a:t>
            </a:r>
          </a:p>
          <a:p>
            <a:r>
              <a:rPr lang="en-US" dirty="0" smtClean="0"/>
              <a:t>Founder of Talvensaari Solutions Oy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6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Expect?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History</a:t>
            </a:r>
          </a:p>
          <a:p>
            <a:r>
              <a:rPr lang="en-US" dirty="0" smtClean="0"/>
              <a:t>Basis for Building Web Applications</a:t>
            </a:r>
          </a:p>
          <a:p>
            <a:pPr lvl="1"/>
            <a:r>
              <a:rPr lang="en-US" dirty="0" smtClean="0"/>
              <a:t>Routing</a:t>
            </a:r>
          </a:p>
          <a:p>
            <a:pPr lvl="1"/>
            <a:r>
              <a:rPr lang="en-US" dirty="0" smtClean="0"/>
              <a:t>Templating</a:t>
            </a:r>
          </a:p>
          <a:p>
            <a:pPr lvl="1"/>
            <a:r>
              <a:rPr lang="en-US" dirty="0" smtClean="0"/>
              <a:t>Validation and Filtering</a:t>
            </a:r>
          </a:p>
          <a:p>
            <a:pPr lvl="1"/>
            <a:r>
              <a:rPr lang="en-US" dirty="0" smtClean="0"/>
              <a:t>Sessions</a:t>
            </a:r>
          </a:p>
          <a:p>
            <a:pPr lvl="1"/>
            <a:r>
              <a:rPr lang="en-US" dirty="0" smtClean="0"/>
              <a:t>Style Sheets</a:t>
            </a:r>
          </a:p>
          <a:p>
            <a:r>
              <a:rPr lang="en-US" dirty="0" smtClean="0"/>
              <a:t>Libraries</a:t>
            </a:r>
          </a:p>
          <a:p>
            <a:r>
              <a:rPr lang="en-US" dirty="0" smtClean="0"/>
              <a:t>Kronometrix Analytics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 addition to English with Finnish accent, I will show you some of my libraries and how they work together.</a:t>
            </a:r>
          </a:p>
          <a:p>
            <a:endParaRPr lang="en-US" dirty="0"/>
          </a:p>
          <a:p>
            <a:r>
              <a:rPr lang="en-US" dirty="0" smtClean="0"/>
              <a:t>Checkout also Leaf Corcoran’s Excellent Lapis Framework:</a:t>
            </a:r>
          </a:p>
          <a:p>
            <a:r>
              <a:rPr lang="en-US" dirty="0">
                <a:hlinkClick r:id="rId2"/>
              </a:rPr>
              <a:t>http://leafo.net/lapis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6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OpenResty?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wanted to expand skills, and learn something new</a:t>
            </a:r>
          </a:p>
          <a:p>
            <a:r>
              <a:rPr lang="en-US" dirty="0" smtClean="0"/>
              <a:t>I wanted to get a rid of gateway interfaces – less moving parts</a:t>
            </a:r>
          </a:p>
          <a:p>
            <a:r>
              <a:rPr lang="en-US" dirty="0" smtClean="0"/>
              <a:t>A real web server with scripting language support</a:t>
            </a:r>
            <a:br>
              <a:rPr lang="en-US" dirty="0" smtClean="0"/>
            </a:br>
            <a:r>
              <a:rPr lang="en-US" sz="1100" dirty="0" smtClean="0"/>
              <a:t>(Basically a new Apache + mod_php with a modern twist, e.g. Web Sockets support)</a:t>
            </a:r>
            <a:r>
              <a:rPr lang="en-US" sz="1400" dirty="0" smtClean="0"/>
              <a:t> </a:t>
            </a:r>
          </a:p>
          <a:p>
            <a:r>
              <a:rPr lang="en-US" dirty="0" smtClean="0"/>
              <a:t>I was already using Nginx</a:t>
            </a:r>
          </a:p>
          <a:p>
            <a:r>
              <a:rPr lang="en-US" dirty="0" smtClean="0"/>
              <a:t>Alternatives that I looked</a:t>
            </a:r>
            <a:br>
              <a:rPr lang="en-US" dirty="0" smtClean="0"/>
            </a:br>
            <a:r>
              <a:rPr lang="en-US" sz="1100" dirty="0" smtClean="0"/>
              <a:t>(All the alternatives actually looked really nice, but I felt more comfortable with OpenResty)</a:t>
            </a:r>
            <a:r>
              <a:rPr lang="en-US" sz="1400" dirty="0" smtClean="0"/>
              <a:t> </a:t>
            </a:r>
          </a:p>
          <a:p>
            <a:pPr lvl="1"/>
            <a:r>
              <a:rPr lang="en-US" dirty="0" smtClean="0"/>
              <a:t>Node.js (I didn’t enjoy JavaScript, and it wasn't using a real web server)</a:t>
            </a:r>
          </a:p>
          <a:p>
            <a:pPr lvl="1"/>
            <a:r>
              <a:rPr lang="en-US" dirty="0" smtClean="0"/>
              <a:t>Python / Ruby (too object oriented, usually behind a gateway interface)</a:t>
            </a:r>
          </a:p>
          <a:p>
            <a:pPr lvl="1"/>
            <a:r>
              <a:rPr lang="en-US" dirty="0" smtClean="0"/>
              <a:t>Go (not a scripting language, no particular web development focus)</a:t>
            </a:r>
          </a:p>
          <a:p>
            <a:r>
              <a:rPr lang="en-US" dirty="0" smtClean="0"/>
              <a:t>Simplicity, both in development and deployment, and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OpenResty Stack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Nginx</a:t>
            </a:r>
            <a:endParaRPr lang="en-US" dirty="0"/>
          </a:p>
        </p:txBody>
      </p:sp>
      <p:pic>
        <p:nvPicPr>
          <p:cNvPr id="24" name="Picture Placeholder 23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4" y="2209800"/>
            <a:ext cx="2620808" cy="1524000"/>
          </a:xfrm>
        </p:spPr>
      </p:pic>
      <p:sp>
        <p:nvSpPr>
          <p:cNvPr id="19" name="Text Placeholder 18"/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y Igor Sysoev et al.</a:t>
            </a:r>
          </a:p>
          <a:p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OpenResty</a:t>
            </a:r>
            <a:endParaRPr lang="en-US" dirty="0"/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126" y="2209800"/>
            <a:ext cx="1811020" cy="15240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 smtClean="0"/>
              <a:t>by Yichun Zhang et al.</a:t>
            </a:r>
          </a:p>
          <a:p>
            <a:r>
              <a:rPr lang="en-US" dirty="0" smtClean="0"/>
              <a:t>Web Application Server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Lua</a:t>
            </a:r>
            <a:endParaRPr lang="en-US" dirty="0"/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759" y="2209800"/>
            <a:ext cx="1547993" cy="1524000"/>
          </a:xfrm>
        </p:spPr>
      </p:pic>
      <p:sp>
        <p:nvSpPr>
          <p:cNvPr id="21" name="Text Placeholder 20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4066164" cy="659189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/>
              <a:t>Roberto </a:t>
            </a:r>
            <a:r>
              <a:rPr lang="en-US" dirty="0" smtClean="0"/>
              <a:t>Ierusalimschy et al.</a:t>
            </a:r>
          </a:p>
          <a:p>
            <a:r>
              <a:rPr lang="en-US" dirty="0" smtClean="0"/>
              <a:t>Programming Language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1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lua-resty-route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Nginx already does routing! Why oh why?</a:t>
            </a:r>
          </a:p>
          <a:p>
            <a:pPr lvl="1"/>
            <a:r>
              <a:rPr lang="en-US" dirty="0" smtClean="0"/>
              <a:t>Makes web </a:t>
            </a:r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e</a:t>
            </a:r>
            <a:r>
              <a:rPr lang="en-US" dirty="0" smtClean="0"/>
              <a:t>njoyable! Works as a glue.</a:t>
            </a:r>
          </a:p>
          <a:p>
            <a:pPr lvl="1"/>
            <a:r>
              <a:rPr lang="en-US" dirty="0" smtClean="0"/>
              <a:t>Nginx</a:t>
            </a:r>
            <a:r>
              <a:rPr lang="en-US" dirty="0"/>
              <a:t> c</a:t>
            </a:r>
            <a:r>
              <a:rPr lang="en-US" dirty="0" smtClean="0"/>
              <a:t>onfiguration can be fairly static</a:t>
            </a:r>
          </a:p>
          <a:p>
            <a:pPr lvl="1"/>
            <a:r>
              <a:rPr lang="en-US" dirty="0" smtClean="0"/>
              <a:t>Nice DSL for Specifying Route Handlers</a:t>
            </a:r>
          </a:p>
          <a:p>
            <a:r>
              <a:rPr lang="en-US" dirty="0" smtClean="0"/>
              <a:t>Middleware</a:t>
            </a:r>
          </a:p>
          <a:p>
            <a:r>
              <a:rPr lang="en-US" dirty="0" smtClean="0"/>
              <a:t>Before and After Filters</a:t>
            </a:r>
          </a:p>
          <a:p>
            <a:r>
              <a:rPr lang="en-US" dirty="0" smtClean="0"/>
              <a:t>Web Sockets Routing</a:t>
            </a:r>
          </a:p>
          <a:p>
            <a:r>
              <a:rPr lang="en-US" dirty="0" smtClean="0"/>
              <a:t>Pluggable Matchers</a:t>
            </a:r>
          </a:p>
          <a:p>
            <a:pPr lvl="1"/>
            <a:r>
              <a:rPr lang="en-US" dirty="0" smtClean="0"/>
              <a:t>Simple</a:t>
            </a:r>
            <a:r>
              <a:rPr lang="en-US" dirty="0"/>
              <a:t>	</a:t>
            </a:r>
            <a:r>
              <a:rPr lang="en-US" dirty="0" smtClean="0"/>
              <a:t>–	ngx.re.match + pre-defined :string and :number matchers</a:t>
            </a:r>
          </a:p>
          <a:p>
            <a:pPr lvl="1"/>
            <a:r>
              <a:rPr lang="en-US" dirty="0" smtClean="0"/>
              <a:t>Regex	–	ngx.re.match</a:t>
            </a:r>
          </a:p>
          <a:p>
            <a:pPr lvl="1"/>
            <a:r>
              <a:rPr lang="en-US" dirty="0" smtClean="0"/>
              <a:t>Match	–	string.match</a:t>
            </a:r>
            <a:endParaRPr lang="en-US" dirty="0"/>
          </a:p>
          <a:p>
            <a:pPr lvl="1"/>
            <a:r>
              <a:rPr lang="en-US" dirty="0" smtClean="0"/>
              <a:t>Equals	–	plain ==, no pattern or string matching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7"/>
          <p:cNvSpPr txBox="1">
            <a:spLocks/>
          </p:cNvSpPr>
          <p:nvPr/>
        </p:nvSpPr>
        <p:spPr>
          <a:xfrm>
            <a:off x="7888344" y="1853248"/>
            <a:ext cx="3770256" cy="2756452"/>
          </a:xfrm>
          <a:prstGeom prst="rect">
            <a:avLst/>
          </a:prstGeom>
          <a:ln w="38100" cap="rnd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216000" tIns="187200" rIns="216000" bIns="18720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BE4260"/>
                </a:solidFill>
                <a:latin typeface="Menlo-Regular" charset="0"/>
              </a:rPr>
              <a:t>r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400" dirty="0">
                <a:solidFill>
                  <a:prstClr val="black"/>
                </a:solidFill>
                <a:latin typeface="Menlo-Regular" charset="0"/>
              </a:rPr>
              <a:t>require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40A815"/>
                </a:solidFill>
                <a:latin typeface="Menlo-Regular" charset="0"/>
              </a:rPr>
              <a:t>"resty.route"</a:t>
            </a:r>
            <a:endParaRPr lang="en-US" sz="14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3B33C0"/>
                </a:solidFill>
                <a:latin typeface="Menlo-Regular" charset="0"/>
              </a:rPr>
              <a:t>local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BE4260"/>
                </a:solidFill>
                <a:latin typeface="Menlo-Regular" charset="0"/>
              </a:rPr>
              <a:t>route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 = </a:t>
            </a:r>
            <a:r>
              <a:rPr lang="en-US" sz="1400" dirty="0">
                <a:solidFill>
                  <a:srgbClr val="BE4260"/>
                </a:solidFill>
                <a:latin typeface="Menlo-Regular" charset="0"/>
              </a:rPr>
              <a:t>r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400" dirty="0">
                <a:solidFill>
                  <a:srgbClr val="1A846F"/>
                </a:solidFill>
                <a:latin typeface="Menlo-Regular" charset="0"/>
              </a:rPr>
              <a:t>new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AAAAAA"/>
                </a:solidFill>
                <a:latin typeface="Menlo-Regular" charset="0"/>
              </a:rPr>
              <a:t>-- Use a Middleware</a:t>
            </a:r>
            <a:endParaRPr lang="en-US" sz="14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AAAAAA"/>
                </a:solidFill>
                <a:latin typeface="Menlo-Regular" charset="0"/>
              </a:rPr>
              <a:t>-- (not needed in this example)</a:t>
            </a:r>
            <a:endParaRPr lang="en-US" sz="14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BE4260"/>
                </a:solidFill>
                <a:latin typeface="Menlo-Regular" charset="0"/>
              </a:rPr>
              <a:t>route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400" dirty="0">
                <a:solidFill>
                  <a:srgbClr val="146FBD"/>
                </a:solidFill>
                <a:latin typeface="Menlo-Regular" charset="0"/>
              </a:rPr>
              <a:t>use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40A815"/>
                </a:solidFill>
                <a:latin typeface="Menlo-Regular" charset="0"/>
              </a:rPr>
              <a:t>"reqargs"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 {}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AAAAAA"/>
                </a:solidFill>
                <a:latin typeface="Menlo-Regular" charset="0"/>
              </a:rPr>
              <a:t>-- Add HTTP GET Route</a:t>
            </a:r>
            <a:endParaRPr lang="en-US" sz="14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BE4260"/>
                </a:solidFill>
                <a:latin typeface="Menlo-Regular" charset="0"/>
              </a:rPr>
              <a:t>route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400" dirty="0">
                <a:solidFill>
                  <a:srgbClr val="146FBD"/>
                </a:solidFill>
                <a:latin typeface="Menlo-Regular" charset="0"/>
              </a:rPr>
              <a:t>get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(</a:t>
            </a:r>
            <a:r>
              <a:rPr lang="en-US" sz="1400" dirty="0">
                <a:solidFill>
                  <a:srgbClr val="40A815"/>
                </a:solidFill>
                <a:latin typeface="Menlo-Regular" charset="0"/>
              </a:rPr>
              <a:t>"/hello"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, </a:t>
            </a:r>
            <a:r>
              <a:rPr lang="en-US" sz="1400" dirty="0">
                <a:solidFill>
                  <a:srgbClr val="3B33C0"/>
                </a:solidFill>
                <a:latin typeface="Menlo-Regular" charset="0"/>
              </a:rPr>
              <a:t>function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prstClr val="black"/>
                </a:solidFill>
                <a:latin typeface="Menlo-Regular" charset="0"/>
              </a:rPr>
              <a:t>    ngx</a:t>
            </a:r>
            <a:r>
              <a:rPr lang="en-US" sz="1400" dirty="0" smtClean="0">
                <a:solidFill>
                  <a:srgbClr val="808080"/>
                </a:solidFill>
                <a:latin typeface="Menlo-Regular" charset="0"/>
              </a:rPr>
              <a:t>.</a:t>
            </a:r>
            <a:r>
              <a:rPr lang="en-US" sz="1400" dirty="0" smtClean="0">
                <a:solidFill>
                  <a:srgbClr val="1A846F"/>
                </a:solidFill>
                <a:latin typeface="Menlo-Regular" charset="0"/>
              </a:rPr>
              <a:t>print</a:t>
            </a:r>
            <a:r>
              <a:rPr lang="en-US" sz="1400" dirty="0" smtClean="0">
                <a:solidFill>
                  <a:srgbClr val="808080"/>
                </a:solidFill>
                <a:latin typeface="Menlo-Regular" charset="0"/>
              </a:rPr>
              <a:t> </a:t>
            </a:r>
            <a:r>
              <a:rPr lang="en-US" sz="1400" dirty="0">
                <a:solidFill>
                  <a:srgbClr val="40A815"/>
                </a:solidFill>
                <a:latin typeface="Menlo-Regular" charset="0"/>
              </a:rPr>
              <a:t>"</a:t>
            </a:r>
            <a:r>
              <a:rPr lang="en-US" sz="1400" dirty="0">
                <a:solidFill>
                  <a:srgbClr val="40A815"/>
                </a:solidFill>
                <a:latin typeface="PingFangSC-Regular" charset="-122"/>
              </a:rPr>
              <a:t>世界你好</a:t>
            </a:r>
            <a:r>
              <a:rPr lang="en-US" sz="1400" dirty="0">
                <a:solidFill>
                  <a:srgbClr val="40A815"/>
                </a:solidFill>
                <a:latin typeface="Menlo-Regular" charset="0"/>
              </a:rPr>
              <a:t>"</a:t>
            </a:r>
            <a:endParaRPr lang="en-US" sz="14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3B33C0"/>
                </a:solidFill>
                <a:latin typeface="Menlo-Regular" charset="0"/>
              </a:rPr>
              <a:t>end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AAAAAA"/>
                </a:solidFill>
                <a:latin typeface="Menlo-Regular" charset="0"/>
              </a:rPr>
              <a:t>-- Dispatch the Request</a:t>
            </a:r>
            <a:endParaRPr lang="en-US" sz="1400" dirty="0">
              <a:solidFill>
                <a:srgbClr val="80808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BE4260"/>
                </a:solidFill>
                <a:latin typeface="Menlo-Regular" charset="0"/>
              </a:rPr>
              <a:t>route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:</a:t>
            </a:r>
            <a:r>
              <a:rPr lang="en-US" sz="1400" dirty="0">
                <a:solidFill>
                  <a:srgbClr val="146FBD"/>
                </a:solidFill>
                <a:latin typeface="Menlo-Regular" charset="0"/>
              </a:rPr>
              <a:t>dispatch</a:t>
            </a:r>
            <a:r>
              <a:rPr lang="en-US" sz="1400" dirty="0">
                <a:solidFill>
                  <a:srgbClr val="808080"/>
                </a:solidFill>
                <a:latin typeface="Menlo-Regula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2303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Templating</a:t>
            </a:r>
            <a:br>
              <a:rPr lang="en-US" dirty="0" smtClean="0"/>
            </a:br>
            <a:r>
              <a:rPr lang="en-US" sz="2000" cap="small" dirty="0" smtClean="0">
                <a:solidFill>
                  <a:schemeClr val="accent1"/>
                </a:solidFill>
              </a:rPr>
              <a:t>lua-resty-template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</a:t>
            </a:r>
            <a:r>
              <a:rPr lang="en-US" dirty="0"/>
              <a:t>t</a:t>
            </a:r>
            <a:r>
              <a:rPr lang="en-US" dirty="0" smtClean="0"/>
              <a:t>he Top OpenResty Libraries in GitHub</a:t>
            </a:r>
          </a:p>
          <a:p>
            <a:r>
              <a:rPr lang="en-US" dirty="0" smtClean="0"/>
              <a:t>It's a Compiling Templating Engine</a:t>
            </a:r>
          </a:p>
          <a:p>
            <a:r>
              <a:rPr lang="en-US" dirty="0" smtClean="0"/>
              <a:t>Just Another Way to Write Lua</a:t>
            </a:r>
          </a:p>
          <a:p>
            <a:pPr lvl="1"/>
            <a:r>
              <a:rPr lang="en-US" dirty="0" smtClean="0"/>
              <a:t>Almost all you can do in Lua,</a:t>
            </a:r>
            <a:br>
              <a:rPr lang="en-US" dirty="0" smtClean="0"/>
            </a:br>
            <a:r>
              <a:rPr lang="en-US" dirty="0" smtClean="0"/>
              <a:t>you can do in Template</a:t>
            </a:r>
          </a:p>
          <a:p>
            <a:pPr lvl="1"/>
            <a:r>
              <a:rPr lang="en-US" dirty="0" smtClean="0"/>
              <a:t>Basically it is just plain string concatenation after all</a:t>
            </a:r>
            <a:br>
              <a:rPr lang="en-US" dirty="0" smtClean="0"/>
            </a:br>
            <a:r>
              <a:rPr lang="en-US" sz="1100" dirty="0" smtClean="0"/>
              <a:t>(white space and line-feed handling is fine tuned)</a:t>
            </a:r>
          </a:p>
          <a:p>
            <a:r>
              <a:rPr lang="en-US" dirty="0" smtClean="0"/>
              <a:t>Supports Lua / LuaJIT / OpenResty</a:t>
            </a:r>
          </a:p>
          <a:p>
            <a:pPr marL="342900" lvl="1" indent="-342900"/>
            <a:r>
              <a:rPr lang="en-US" sz="1800" dirty="0"/>
              <a:t>Handwritten Parser Using </a:t>
            </a:r>
            <a:r>
              <a:rPr lang="en-US" sz="1800" dirty="0" smtClean="0"/>
              <a:t>string.find</a:t>
            </a:r>
            <a:endParaRPr lang="en-US" sz="12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  <a:endParaRPr lang="en-US" dirty="0"/>
          </a:p>
          <a:p>
            <a:pPr lvl="1"/>
            <a:r>
              <a:rPr lang="en-US" dirty="0"/>
              <a:t>Layouts</a:t>
            </a:r>
          </a:p>
          <a:p>
            <a:pPr lvl="1"/>
            <a:r>
              <a:rPr lang="en-US" dirty="0" smtClean="0"/>
              <a:t>Blocks</a:t>
            </a:r>
            <a:endParaRPr lang="en-US" dirty="0"/>
          </a:p>
          <a:p>
            <a:pPr lvl="1"/>
            <a:r>
              <a:rPr lang="en-US" dirty="0" smtClean="0"/>
              <a:t>Include</a:t>
            </a:r>
          </a:p>
          <a:p>
            <a:pPr lvl="1"/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Verbatim / Raw Blocks</a:t>
            </a:r>
          </a:p>
          <a:p>
            <a:pPr lvl="1"/>
            <a:r>
              <a:rPr lang="en-US" dirty="0" smtClean="0"/>
              <a:t>Automatic Escaping</a:t>
            </a:r>
          </a:p>
          <a:p>
            <a:pPr lvl="1"/>
            <a:r>
              <a:rPr lang="en-US" dirty="0" smtClean="0"/>
              <a:t>Precompilation</a:t>
            </a:r>
          </a:p>
          <a:p>
            <a:pPr lvl="1"/>
            <a:r>
              <a:rPr lang="en-US" dirty="0" smtClean="0"/>
              <a:t>Caching</a:t>
            </a:r>
            <a:endParaRPr lang="en-US" dirty="0"/>
          </a:p>
          <a:p>
            <a:pPr lvl="1"/>
            <a:r>
              <a:rPr lang="en-US" dirty="0" smtClean="0"/>
              <a:t>Preloading (WIP)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Using Decoupled Libraries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75" y="412557"/>
            <a:ext cx="6220168" cy="5930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22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 dirty="0" smtClean="0"/>
              <a:t>Using Decoupled Libraries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Developing OpenResty Framework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Content Placeholder 7"/>
          <p:cNvSpPr txBox="1">
            <a:spLocks/>
          </p:cNvSpPr>
          <p:nvPr/>
        </p:nvSpPr>
        <p:spPr>
          <a:xfrm>
            <a:off x="646112" y="452719"/>
            <a:ext cx="9403742" cy="5795680"/>
          </a:xfrm>
          <a:prstGeom prst="rect">
            <a:avLst/>
          </a:prstGeom>
          <a:ln w="38100" cap="rnd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216000" tIns="187200" rIns="216000" bIns="18720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&lt;!DOCTYPE html&gt;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&lt;html </a:t>
            </a:r>
            <a:r>
              <a:rPr lang="en-US" sz="1200" dirty="0">
                <a:solidFill>
                  <a:srgbClr val="836C28"/>
                </a:solidFill>
                <a:latin typeface="Menlo-Regular" charset="0"/>
              </a:rPr>
              <a:t>lang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"{{lang}}"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&lt;head&gt;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&lt;meta </a:t>
            </a:r>
            <a:r>
              <a:rPr lang="en-US" sz="1200" dirty="0">
                <a:solidFill>
                  <a:srgbClr val="836C28"/>
                </a:solidFill>
                <a:latin typeface="Menlo-Regular" charset="0"/>
              </a:rPr>
              <a:t>charset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"{{charset}}"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&lt;title&gt;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{{title}}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&lt;/title&gt;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200" dirty="0" smtClean="0">
                <a:solidFill>
                  <a:srgbClr val="000000"/>
                </a:solidFill>
                <a:latin typeface="Menlo-Regular" charset="0"/>
              </a:rPr>
              <a:t>{*blocks.styles*}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{#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    Commented out, because it causes a problems (see issue #35):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sz="1200" dirty="0">
                <a:solidFill>
                  <a:srgbClr val="AA0D91"/>
                </a:solidFill>
                <a:latin typeface="Menlo-Regular" charset="0"/>
              </a:rPr>
              <a:t>&lt;script </a:t>
            </a:r>
            <a:r>
              <a:rPr lang="de-DE" sz="1200" dirty="0">
                <a:solidFill>
                  <a:srgbClr val="836C28"/>
                </a:solidFill>
                <a:latin typeface="Menlo-Regular" charset="0"/>
              </a:rPr>
              <a:t>src</a:t>
            </a:r>
            <a:r>
              <a:rPr lang="de-DE" sz="1200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de-DE" sz="1200" dirty="0">
                <a:solidFill>
                  <a:srgbClr val="C41A16"/>
                </a:solidFill>
                <a:latin typeface="Menlo-Regular" charset="0"/>
              </a:rPr>
              <a:t>"js/analytics.js"</a:t>
            </a:r>
            <a:r>
              <a:rPr lang="de-DE" sz="1200" dirty="0">
                <a:solidFill>
                  <a:srgbClr val="AA0D91"/>
                </a:solidFill>
                <a:latin typeface="Menlo-Regular" charset="0"/>
              </a:rPr>
              <a:t>&gt;&lt;/script&gt;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#}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{-head_scripts-}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sz="1200" dirty="0">
                <a:solidFill>
                  <a:srgbClr val="AA0D91"/>
                </a:solidFill>
                <a:latin typeface="Menlo-Regular" charset="0"/>
              </a:rPr>
              <a:t>&lt;script </a:t>
            </a:r>
            <a:r>
              <a:rPr lang="de-DE" sz="1200" dirty="0">
                <a:solidFill>
                  <a:srgbClr val="836C28"/>
                </a:solidFill>
                <a:latin typeface="Menlo-Regular" charset="0"/>
              </a:rPr>
              <a:t>src</a:t>
            </a:r>
            <a:r>
              <a:rPr lang="de-DE" sz="1200" dirty="0" smtClean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de-DE" sz="1200" dirty="0">
                <a:solidFill>
                  <a:srgbClr val="C41A16"/>
                </a:solidFill>
                <a:latin typeface="Menlo-Regular" charset="0"/>
              </a:rPr>
              <a:t>"js/app.js"</a:t>
            </a:r>
            <a:r>
              <a:rPr lang="de-DE" sz="1200" dirty="0">
                <a:solidFill>
                  <a:srgbClr val="AA0D91"/>
                </a:solidFill>
                <a:latin typeface="Menlo-Regular" charset="0"/>
              </a:rPr>
              <a:t>&gt;&lt;/script&gt;</a:t>
            </a:r>
            <a:endParaRPr lang="de-DE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{-head_scripts-}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&lt;/head&gt;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&lt;body&gt;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l-PL" sz="1200" dirty="0">
                <a:solidFill>
                  <a:srgbClr val="000000"/>
                </a:solidFill>
                <a:latin typeface="Menlo-Regular" charset="0"/>
              </a:rPr>
              <a:t>{-raw-}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sz="1200" dirty="0">
                <a:solidFill>
                  <a:srgbClr val="000000"/>
                </a:solidFill>
                <a:latin typeface="Menlo-Regular" charset="0"/>
              </a:rPr>
              <a:t>    Everything inside here is outputted as is, </a:t>
            </a:r>
            <a:r>
              <a:rPr lang="pl-PL" sz="1200" dirty="0" smtClean="0">
                <a:solidFill>
                  <a:srgbClr val="000000"/>
                </a:solidFill>
                <a:latin typeface="Menlo-Regular" charset="0"/>
              </a:rPr>
              <a:t>e.g</a:t>
            </a:r>
            <a:r>
              <a:rPr lang="pl-PL" sz="1200" dirty="0">
                <a:solidFill>
                  <a:srgbClr val="000000"/>
                </a:solidFill>
                <a:latin typeface="Menlo-Regular" charset="0"/>
              </a:rPr>
              <a:t>. {{not evaluated}}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sz="1200" dirty="0">
                <a:solidFill>
                  <a:srgbClr val="000000"/>
                </a:solidFill>
                <a:latin typeface="Menlo-Regular" charset="0"/>
              </a:rPr>
              <a:t>{-raw-}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sz="1200" dirty="0">
                <a:solidFill>
                  <a:srgbClr val="000000"/>
                </a:solidFill>
                <a:latin typeface="Menlo-Regular" charset="0"/>
              </a:rPr>
              <a:t>{(include/header.html)}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sz="1200" dirty="0">
                <a:solidFill>
                  <a:srgbClr val="000000"/>
                </a:solidFill>
                <a:latin typeface="Menlo-Regular" charset="0"/>
              </a:rPr>
              <a:t>{[concat({"include/navigation", access.level, ".html"}, "-")]}</a:t>
            </a:r>
          </a:p>
          <a:p>
            <a:pPr marL="0" indent="0">
              <a:spcBef>
                <a:spcPts val="0"/>
              </a:spcBef>
              <a:buNone/>
            </a:pPr>
            <a:r>
              <a:rPr lang="pl-PL" sz="1200" dirty="0">
                <a:solidFill>
                  <a:srgbClr val="AA0D91"/>
                </a:solidFill>
                <a:latin typeface="Menlo-Regular" charset="0"/>
              </a:rPr>
              <a:t>&lt;section </a:t>
            </a:r>
            <a:r>
              <a:rPr lang="pl-PL" sz="1200" dirty="0">
                <a:solidFill>
                  <a:srgbClr val="836C28"/>
                </a:solidFill>
                <a:latin typeface="Menlo-Regular" charset="0"/>
              </a:rPr>
              <a:t>id</a:t>
            </a:r>
            <a:r>
              <a:rPr lang="pl-PL" sz="1200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pl-PL" sz="1200" dirty="0">
                <a:solidFill>
                  <a:srgbClr val="C41A16"/>
                </a:solidFill>
                <a:latin typeface="Menlo-Regular" charset="0"/>
              </a:rPr>
              <a:t>"main"</a:t>
            </a:r>
            <a:r>
              <a:rPr lang="pl-PL" sz="1200" dirty="0">
                <a:solidFill>
                  <a:srgbClr val="AA0D91"/>
                </a:solidFill>
                <a:latin typeface="Menlo-Regular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  {* view *}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&lt;/section&gt;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{(include/footer.html)}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{% for _, script in ipairs(scripts) do %}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&lt;script </a:t>
            </a:r>
            <a:r>
              <a:rPr lang="en-US" sz="1200" dirty="0">
                <a:solidFill>
                  <a:srgbClr val="836C28"/>
                </a:solidFill>
                <a:latin typeface="Menlo-Regular" charset="0"/>
              </a:rPr>
              <a:t>src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=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"{{script}}"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&gt;&lt;/script&gt;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Menlo-Regular" charset="0"/>
              </a:rPr>
              <a:t>{% end %}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 dirty="0" smtClean="0">
                <a:solidFill>
                  <a:srgbClr val="000000"/>
                </a:solidFill>
                <a:latin typeface="Menlo-Regular" charset="0"/>
              </a:rPr>
              <a:t>{*blocks.head_scripts*}</a:t>
            </a:r>
            <a:endParaRPr lang="fr-FR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&lt;/body&gt;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&lt;/html&gt;</a:t>
            </a:r>
            <a:endParaRPr lang="en-US" sz="1200" dirty="0">
              <a:solidFill>
                <a:srgbClr val="272822"/>
              </a:solidFill>
              <a:latin typeface="Menlo Bold"/>
              <a:cs typeface="Menlo Bold"/>
            </a:endParaRPr>
          </a:p>
        </p:txBody>
      </p:sp>
    </p:spTree>
    <p:extLst>
      <p:ext uri="{BB962C8B-B14F-4D97-AF65-F5344CB8AC3E}">
        <p14:creationId xmlns:p14="http://schemas.microsoft.com/office/powerpoint/2010/main" val="181596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9381</TotalTime>
  <Words>1465</Words>
  <Application>Microsoft Macintosh PowerPoint</Application>
  <PresentationFormat>Widescreen</PresentationFormat>
  <Paragraphs>464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Century Gothic</vt:lpstr>
      <vt:lpstr>Menlo Bold</vt:lpstr>
      <vt:lpstr>Menlo-Regular</vt:lpstr>
      <vt:lpstr>PingFangSC-Regular</vt:lpstr>
      <vt:lpstr>Wingdings</vt:lpstr>
      <vt:lpstr>Wingdings 3</vt:lpstr>
      <vt:lpstr>Arial</vt:lpstr>
      <vt:lpstr>Ion</vt:lpstr>
      <vt:lpstr>Developing OpenResty Framework</vt:lpstr>
      <vt:lpstr>Where Did I Get Here?</vt:lpstr>
      <vt:lpstr>Who Am I? professionally</vt:lpstr>
      <vt:lpstr>What to Expect?</vt:lpstr>
      <vt:lpstr>Why OpenResty?</vt:lpstr>
      <vt:lpstr>OpenResty Stack</vt:lpstr>
      <vt:lpstr>Routing lua-resty-route</vt:lpstr>
      <vt:lpstr>Templating lua-resty-template</vt:lpstr>
      <vt:lpstr>PowerPoint Presentation</vt:lpstr>
      <vt:lpstr>PowerPoint Presentation</vt:lpstr>
      <vt:lpstr>PowerPoint Presentation</vt:lpstr>
      <vt:lpstr>Validation and Filtering lua-resty-validation</vt:lpstr>
      <vt:lpstr>Sessions lua-resty-session</vt:lpstr>
      <vt:lpstr>Style Sheets lua-resty-sass</vt:lpstr>
      <vt:lpstr>Demo</vt:lpstr>
      <vt:lpstr>Libraries common needs in web development</vt:lpstr>
      <vt:lpstr>Excel lua-resty-libxl  LuaJIT FFI to a LibXL Library – a Library that Can Read and Write Excel Files</vt:lpstr>
      <vt:lpstr>Cryptography lua-resty-nettle  LuaJIT FFI Bindings to GNU Nettle Library – a Low Level Cryptography Library</vt:lpstr>
      <vt:lpstr>Cryptography lua-resty-nettle</vt:lpstr>
      <vt:lpstr>Kronometrix a real-time analytics appliance designed for time series data analysis</vt:lpstr>
      <vt:lpstr>OpenResty in a Future it's bright for sure</vt:lpstr>
      <vt:lpstr>Questions?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OpenResty Framework</dc:title>
  <dc:subject>Developing OpenResty Framework Using Decoupled Libraries</dc:subject>
  <dc:creator>Aapo Talvensaari</dc:creator>
  <cp:keywords/>
  <dc:description/>
  <cp:lastModifiedBy>Aapo Talvensaari</cp:lastModifiedBy>
  <cp:revision>217</cp:revision>
  <dcterms:created xsi:type="dcterms:W3CDTF">2015-10-10T18:20:24Z</dcterms:created>
  <dcterms:modified xsi:type="dcterms:W3CDTF">2015-11-13T16:33:11Z</dcterms:modified>
  <cp:category/>
</cp:coreProperties>
</file>